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98" r:id="rId6"/>
    <p:sldMasterId id="2147483720" r:id="rId7"/>
    <p:sldMasterId id="2147483736" r:id="rId8"/>
  </p:sldMasterIdLst>
  <p:notesMasterIdLst>
    <p:notesMasterId r:id="rId52"/>
  </p:notesMasterIdLst>
  <p:sldIdLst>
    <p:sldId id="707" r:id="rId9"/>
    <p:sldId id="257" r:id="rId10"/>
    <p:sldId id="887" r:id="rId11"/>
    <p:sldId id="696" r:id="rId12"/>
    <p:sldId id="697" r:id="rId13"/>
    <p:sldId id="698" r:id="rId14"/>
    <p:sldId id="675" r:id="rId15"/>
    <p:sldId id="677" r:id="rId16"/>
    <p:sldId id="259" r:id="rId17"/>
    <p:sldId id="895" r:id="rId18"/>
    <p:sldId id="920" r:id="rId19"/>
    <p:sldId id="888" r:id="rId20"/>
    <p:sldId id="889" r:id="rId21"/>
    <p:sldId id="890" r:id="rId22"/>
    <p:sldId id="891" r:id="rId23"/>
    <p:sldId id="892" r:id="rId24"/>
    <p:sldId id="893" r:id="rId25"/>
    <p:sldId id="921" r:id="rId26"/>
    <p:sldId id="918" r:id="rId27"/>
    <p:sldId id="919" r:id="rId28"/>
    <p:sldId id="897" r:id="rId29"/>
    <p:sldId id="899" r:id="rId30"/>
    <p:sldId id="902" r:id="rId31"/>
    <p:sldId id="901" r:id="rId32"/>
    <p:sldId id="900" r:id="rId33"/>
    <p:sldId id="903" r:id="rId34"/>
    <p:sldId id="905" r:id="rId35"/>
    <p:sldId id="906" r:id="rId36"/>
    <p:sldId id="904" r:id="rId37"/>
    <p:sldId id="907" r:id="rId38"/>
    <p:sldId id="908" r:id="rId39"/>
    <p:sldId id="909" r:id="rId40"/>
    <p:sldId id="910" r:id="rId41"/>
    <p:sldId id="911" r:id="rId42"/>
    <p:sldId id="912" r:id="rId43"/>
    <p:sldId id="913" r:id="rId44"/>
    <p:sldId id="914" r:id="rId45"/>
    <p:sldId id="915" r:id="rId46"/>
    <p:sldId id="916" r:id="rId47"/>
    <p:sldId id="917" r:id="rId48"/>
    <p:sldId id="886" r:id="rId49"/>
    <p:sldId id="817" r:id="rId50"/>
    <p:sldId id="70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ints, Kari" initials="PK" lastIdx="2" clrIdx="0">
    <p:extLst>
      <p:ext uri="{19B8F6BF-5375-455C-9EA6-DF929625EA0E}">
        <p15:presenceInfo xmlns:p15="http://schemas.microsoft.com/office/powerpoint/2012/main" userId="S::Kari.Points@va.gov::d3d08481-d9e7-4f0b-8844-65fed6518596" providerId="AD"/>
      </p:ext>
    </p:extLst>
  </p:cmAuthor>
  <p:cmAuthor id="2" name="Cody, Marisue" initials="CM" lastIdx="1" clrIdx="1">
    <p:extLst>
      <p:ext uri="{19B8F6BF-5375-455C-9EA6-DF929625EA0E}">
        <p15:presenceInfo xmlns:p15="http://schemas.microsoft.com/office/powerpoint/2012/main" userId="S::Marisue.Cody@va.gov::4ac0bed7-ec24-4209-8694-859efcc352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114" d="100"/>
          <a:sy n="114" d="100"/>
        </p:scale>
        <p:origin x="4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ABFFA-1284-4EA0-8C6F-4FC295E4885E}"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17ADA-0FCA-4BE3-92B4-BDC5B9A4F0E5}" type="slidenum">
              <a:rPr lang="en-US" smtClean="0"/>
              <a:t>‹#›</a:t>
            </a:fld>
            <a:endParaRPr lang="en-US"/>
          </a:p>
        </p:txBody>
      </p:sp>
    </p:spTree>
    <p:extLst>
      <p:ext uri="{BB962C8B-B14F-4D97-AF65-F5344CB8AC3E}">
        <p14:creationId xmlns:p14="http://schemas.microsoft.com/office/powerpoint/2010/main" val="89308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11.xml"/><Relationship Id="rId4" Type="http://schemas.openxmlformats.org/officeDocument/2006/relationships/image" Target="../media/image5.em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BB724D1E-E362-427C-A590-E2F4A2EDE4B8}" type="slidenum">
              <a:rPr lang="en-US" smtClean="0"/>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3164478632"/>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6300"/>
            <a:ext cx="10515600" cy="2695576"/>
          </a:xfrm>
        </p:spPr>
        <p:txBody>
          <a:bodyPr anchor="b">
            <a:normAutofit/>
          </a:bodyPr>
          <a:lstStyle>
            <a:lvl1pPr algn="l">
              <a:defRPr sz="3600">
                <a:solidFill>
                  <a:schemeClr val="tx1"/>
                </a:solidFill>
              </a:defRPr>
            </a:lvl1pPr>
          </a:lstStyle>
          <a:p>
            <a:r>
              <a:rPr lang="en-US"/>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1851" y="3751265"/>
            <a:ext cx="10515600" cy="13323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72281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01448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122070"/>
            <a:ext cx="10515600" cy="749808"/>
          </a:xfrm>
        </p:spPr>
        <p:txBody>
          <a:bodyPr/>
          <a:lstStyle/>
          <a:p>
            <a:r>
              <a:rPr lang="en-US"/>
              <a:t>Click to edit master title style</a:t>
            </a:r>
          </a:p>
        </p:txBody>
      </p:sp>
      <p:sp>
        <p:nvSpPr>
          <p:cNvPr id="3" name="Text Placeholder 2"/>
          <p:cNvSpPr>
            <a:spLocks noGrp="1"/>
          </p:cNvSpPr>
          <p:nvPr>
            <p:ph type="body" idx="1" hasCustomPrompt="1"/>
          </p:nvPr>
        </p:nvSpPr>
        <p:spPr>
          <a:xfrm>
            <a:off x="839789" y="1137442"/>
            <a:ext cx="5157787"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 </a:t>
            </a:r>
          </a:p>
        </p:txBody>
      </p:sp>
      <p:sp>
        <p:nvSpPr>
          <p:cNvPr id="4" name="Content Placeholder 3"/>
          <p:cNvSpPr>
            <a:spLocks noGrp="1"/>
          </p:cNvSpPr>
          <p:nvPr>
            <p:ph sz="half" idx="2"/>
          </p:nvPr>
        </p:nvSpPr>
        <p:spPr>
          <a:xfrm>
            <a:off x="839789" y="1645920"/>
            <a:ext cx="5157787"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1" y="1133856"/>
            <a:ext cx="5183188"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6" name="Content Placeholder 5"/>
          <p:cNvSpPr>
            <a:spLocks noGrp="1"/>
          </p:cNvSpPr>
          <p:nvPr>
            <p:ph sz="quarter" idx="4"/>
          </p:nvPr>
        </p:nvSpPr>
        <p:spPr>
          <a:xfrm>
            <a:off x="6172201" y="1645920"/>
            <a:ext cx="5183188"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4014425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468063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508411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0AF1-1BFE-4A66-9595-9AF3637CD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480451-D757-4D5F-ACC5-52A81C16F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64921C-F30C-4CF7-8200-13A459C780AD}"/>
              </a:ext>
            </a:extLst>
          </p:cNvPr>
          <p:cNvSpPr>
            <a:spLocks noGrp="1"/>
          </p:cNvSpPr>
          <p:nvPr>
            <p:ph type="dt" sz="half" idx="10"/>
          </p:nvPr>
        </p:nvSpPr>
        <p:spPr/>
        <p:txBody>
          <a:bodyPr/>
          <a:lstStyle/>
          <a:p>
            <a:fld id="{D115E134-8CF1-4E24-A1D8-B46D6BCD72E6}" type="datetimeFigureOut">
              <a:rPr lang="en-US" smtClean="0"/>
              <a:t>10/12/2021</a:t>
            </a:fld>
            <a:endParaRPr lang="en-US"/>
          </a:p>
        </p:txBody>
      </p:sp>
      <p:sp>
        <p:nvSpPr>
          <p:cNvPr id="5" name="Footer Placeholder 4">
            <a:extLst>
              <a:ext uri="{FF2B5EF4-FFF2-40B4-BE49-F238E27FC236}">
                <a16:creationId xmlns:a16="http://schemas.microsoft.com/office/drawing/2014/main" id="{FA3230BE-A672-400C-97B4-4144E985E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589B0-8C8E-4132-ADB7-686D3B0DC8DD}"/>
              </a:ext>
            </a:extLst>
          </p:cNvPr>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47896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82985410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639040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139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4177375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606693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94911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412371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77081457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11583783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44988436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16496504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73589399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2684755540"/>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7688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80879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979481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61725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780684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071897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054218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337147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743007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88863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530638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4172268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50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376760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220317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700405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906312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994459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669108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124196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219348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621815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BB724D1E-E362-427C-A590-E2F4A2EDE4B8}" type="slidenum">
              <a:rPr lang="en-US" smtClean="0"/>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2251489565"/>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38399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2771083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438272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585925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944605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127729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2345431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41079556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863655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476649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1744302382"/>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99476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488485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00517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096214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6604896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485795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6290013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2353317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439277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6300"/>
            <a:ext cx="10515600" cy="2695576"/>
          </a:xfrm>
        </p:spPr>
        <p:txBody>
          <a:bodyPr anchor="b">
            <a:normAutofit/>
          </a:bodyPr>
          <a:lstStyle>
            <a:lvl1pPr algn="l">
              <a:defRPr sz="3600">
                <a:solidFill>
                  <a:schemeClr val="tx1"/>
                </a:solidFill>
              </a:defRPr>
            </a:lvl1pPr>
          </a:lstStyle>
          <a:p>
            <a:r>
              <a:rPr lang="en-US"/>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1851" y="3751265"/>
            <a:ext cx="10515600" cy="13323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53667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331782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122070"/>
            <a:ext cx="10515600" cy="749808"/>
          </a:xfrm>
        </p:spPr>
        <p:txBody>
          <a:bodyPr/>
          <a:lstStyle/>
          <a:p>
            <a:r>
              <a:rPr lang="en-US"/>
              <a:t>Click to edit master title style</a:t>
            </a:r>
          </a:p>
        </p:txBody>
      </p:sp>
      <p:sp>
        <p:nvSpPr>
          <p:cNvPr id="3" name="Text Placeholder 2"/>
          <p:cNvSpPr>
            <a:spLocks noGrp="1"/>
          </p:cNvSpPr>
          <p:nvPr>
            <p:ph type="body" idx="1" hasCustomPrompt="1"/>
          </p:nvPr>
        </p:nvSpPr>
        <p:spPr>
          <a:xfrm>
            <a:off x="839789" y="1137442"/>
            <a:ext cx="5157787"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 </a:t>
            </a:r>
          </a:p>
        </p:txBody>
      </p:sp>
      <p:sp>
        <p:nvSpPr>
          <p:cNvPr id="4" name="Content Placeholder 3"/>
          <p:cNvSpPr>
            <a:spLocks noGrp="1"/>
          </p:cNvSpPr>
          <p:nvPr>
            <p:ph sz="half" idx="2"/>
          </p:nvPr>
        </p:nvSpPr>
        <p:spPr>
          <a:xfrm>
            <a:off x="839789" y="1645920"/>
            <a:ext cx="5157787"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1" y="1133856"/>
            <a:ext cx="5183188"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6" name="Content Placeholder 5"/>
          <p:cNvSpPr>
            <a:spLocks noGrp="1"/>
          </p:cNvSpPr>
          <p:nvPr>
            <p:ph sz="quarter" idx="4"/>
          </p:nvPr>
        </p:nvSpPr>
        <p:spPr>
          <a:xfrm>
            <a:off x="6172201" y="1645920"/>
            <a:ext cx="5183188"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52885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308574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671252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109044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785140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222820304"/>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3920767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860220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2588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730796458"/>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7854459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015964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2005440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5369455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574608734"/>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786239886"/>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218357664"/>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411785629"/>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98296043"/>
      </p:ext>
    </p:extLst>
  </p:cSld>
  <p:clrMapOvr>
    <a:masterClrMapping/>
  </p:clrMapOvr>
  <p:hf hdr="0" ftr="0" dt="0"/>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2267032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1612821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6818253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224147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4722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3003773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935962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37816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876181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6574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image" Target="../media/image1.emf"/><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oleObject" Target="../embeddings/oleObject2.bin"/><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4.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ags" Target="../tags/tag3.xml"/><Relationship Id="rId28" Type="http://schemas.openxmlformats.org/officeDocument/2006/relationships/image" Target="../media/image3.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image" Target="../media/image1.emf"/><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oleObject" Target="../embeddings/oleObject3.bin"/><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ags" Target="../tags/tag6.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tags" Target="../tags/tag5.xml"/><Relationship Id="rId28" Type="http://schemas.openxmlformats.org/officeDocument/2006/relationships/image" Target="../media/image3.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3.xml"/><Relationship Id="rId27"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ags" Target="../tags/tag8.xml"/><Relationship Id="rId3" Type="http://schemas.openxmlformats.org/officeDocument/2006/relationships/slideLayout" Target="../slideLayouts/slideLayout60.xml"/><Relationship Id="rId21" Type="http://schemas.openxmlformats.org/officeDocument/2006/relationships/image" Target="../media/image2.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tags" Target="../tags/tag7.xml"/><Relationship Id="rId2" Type="http://schemas.openxmlformats.org/officeDocument/2006/relationships/slideLayout" Target="../slideLayouts/slideLayout59.xml"/><Relationship Id="rId16" Type="http://schemas.openxmlformats.org/officeDocument/2006/relationships/theme" Target="../theme/theme4.xml"/><Relationship Id="rId20" Type="http://schemas.openxmlformats.org/officeDocument/2006/relationships/image" Target="../media/image1.emf"/><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oleObject" Target="../embeddings/oleObject4.bin"/><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image" Target="../media/image1.emf"/><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oleObject" Target="../embeddings/oleObject5.bin"/><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tags" Target="../tags/tag10.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tags" Target="../tags/tag9.xml"/><Relationship Id="rId28" Type="http://schemas.openxmlformats.org/officeDocument/2006/relationships/image" Target="../media/image3.png"/><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theme" Target="../theme/theme5.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p:custDataLst>
              <p:tags r:id="rId17"/>
            </p:custDataLst>
            <p:extLst>
              <p:ext uri="{D42A27DB-BD31-4B8C-83A1-F6EECF244321}">
                <p14:modId xmlns:p14="http://schemas.microsoft.com/office/powerpoint/2010/main" val="1034459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6" progId="TCLayout.ActiveDocument.1">
                  <p:embed/>
                </p:oleObj>
              </mc:Choice>
              <mc:Fallback>
                <p:oleObj name="think-cell Slide" r:id="rId19"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16" name="Rectangle 15" descr="&quot;&quot;">
            <a:extLst>
              <a:ext uri="{FF2B5EF4-FFF2-40B4-BE49-F238E27FC236}">
                <a16:creationId xmlns:a16="http://schemas.microsoft.com/office/drawing/2014/main" id="{EC36D5C6-D83B-094B-B075-9D81698B071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119743"/>
            <a:ext cx="10515600" cy="752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04901"/>
            <a:ext cx="10515600" cy="4818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94A689-3EF9-174C-B52F-294467BE1309}"/>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A79312-C06A-0043-A320-E283FF84D6E1}"/>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
        <p:nvSpPr>
          <p:cNvPr id="6" name="Slide Number Placeholder 5"/>
          <p:cNvSpPr>
            <a:spLocks noGrp="1"/>
          </p:cNvSpPr>
          <p:nvPr>
            <p:ph type="sldNum" sz="quarter" idx="4"/>
          </p:nvPr>
        </p:nvSpPr>
        <p:spPr>
          <a:xfrm>
            <a:off x="11582400" y="6400801"/>
            <a:ext cx="512064" cy="365125"/>
          </a:xfrm>
          <a:prstGeom prst="rect">
            <a:avLst/>
          </a:prstGeom>
        </p:spPr>
        <p:txBody>
          <a:bodyPr vert="horz" lIns="91440" tIns="45720" rIns="91440" bIns="45720" rtlCol="0" anchor="ctr"/>
          <a:lstStyle>
            <a:lvl1pPr algn="r">
              <a:defRPr sz="1200">
                <a:solidFill>
                  <a:schemeClr val="bg1"/>
                </a:solidFill>
              </a:defRPr>
            </a:lvl1pPr>
          </a:lstStyle>
          <a:p>
            <a:fld id="{BB724D1E-E362-427C-A590-E2F4A2EDE4B8}" type="slidenum">
              <a:rPr lang="en-US" smtClean="0"/>
              <a:t>‹#›</a:t>
            </a:fld>
            <a:endParaRPr lang="en-US"/>
          </a:p>
        </p:txBody>
      </p:sp>
    </p:spTree>
    <p:extLst>
      <p:ext uri="{BB962C8B-B14F-4D97-AF65-F5344CB8AC3E}">
        <p14:creationId xmlns:p14="http://schemas.microsoft.com/office/powerpoint/2010/main" val="3640687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1611468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84395BD-C224-442F-9DAE-9C7854F52FC3}"/>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Tree>
    <p:extLst>
      <p:ext uri="{BB962C8B-B14F-4D97-AF65-F5344CB8AC3E}">
        <p14:creationId xmlns:p14="http://schemas.microsoft.com/office/powerpoint/2010/main" val="40112611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130675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24D1E-E362-427C-A590-E2F4A2EDE4B8}" type="slidenum">
              <a:rPr lang="en-US" smtClean="0"/>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84395BD-C224-442F-9DAE-9C7854F52FC3}"/>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Tree>
    <p:extLst>
      <p:ext uri="{BB962C8B-B14F-4D97-AF65-F5344CB8AC3E}">
        <p14:creationId xmlns:p14="http://schemas.microsoft.com/office/powerpoint/2010/main" val="16793440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p:custDataLst>
              <p:tags r:id="rId17"/>
            </p:custDataLst>
            <p:extLst>
              <p:ext uri="{D42A27DB-BD31-4B8C-83A1-F6EECF244321}">
                <p14:modId xmlns:p14="http://schemas.microsoft.com/office/powerpoint/2010/main" val="2224545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6" progId="TCLayout.ActiveDocument.1">
                  <p:embed/>
                </p:oleObj>
              </mc:Choice>
              <mc:Fallback>
                <p:oleObj name="think-cell Slide" r:id="rId19"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16" name="Rectangle 15" descr="&quot;&quot;">
            <a:extLst>
              <a:ext uri="{FF2B5EF4-FFF2-40B4-BE49-F238E27FC236}">
                <a16:creationId xmlns:a16="http://schemas.microsoft.com/office/drawing/2014/main" id="{EC36D5C6-D83B-094B-B075-9D81698B071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119743"/>
            <a:ext cx="10515600" cy="752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04901"/>
            <a:ext cx="10515600" cy="4818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94A689-3EF9-174C-B52F-294467BE1309}"/>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A79312-C06A-0043-A320-E283FF84D6E1}"/>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
        <p:nvSpPr>
          <p:cNvPr id="6" name="Slide Number Placeholder 5"/>
          <p:cNvSpPr>
            <a:spLocks noGrp="1"/>
          </p:cNvSpPr>
          <p:nvPr>
            <p:ph type="sldNum" sz="quarter" idx="4"/>
          </p:nvPr>
        </p:nvSpPr>
        <p:spPr>
          <a:xfrm>
            <a:off x="11582400" y="6400801"/>
            <a:ext cx="512064" cy="365125"/>
          </a:xfrm>
          <a:prstGeom prst="rect">
            <a:avLst/>
          </a:prstGeom>
        </p:spPr>
        <p:txBody>
          <a:bodyPr vert="horz" lIns="91440" tIns="45720" rIns="91440" bIns="45720" rtlCol="0" anchor="ctr"/>
          <a:lstStyle>
            <a:lvl1pPr algn="r">
              <a:defRPr sz="1200">
                <a:solidFill>
                  <a:schemeClr val="bg1"/>
                </a:solidFill>
              </a:defRPr>
            </a:lvl1pPr>
          </a:lstStyle>
          <a:p>
            <a:fld id="{670A9334-4E67-F94F-A05E-0CE8B74A054E}" type="slidenum">
              <a:rPr lang="en-US" smtClean="0"/>
              <a:pPr/>
              <a:t>‹#›</a:t>
            </a:fld>
            <a:endParaRPr lang="en-US"/>
          </a:p>
        </p:txBody>
      </p:sp>
    </p:spTree>
    <p:extLst>
      <p:ext uri="{BB962C8B-B14F-4D97-AF65-F5344CB8AC3E}">
        <p14:creationId xmlns:p14="http://schemas.microsoft.com/office/powerpoint/2010/main" val="16762821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hf hdr="0" ft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1227517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24D1E-E362-427C-A590-E2F4A2EDE4B8}" type="slidenum">
              <a:rPr lang="en-US" smtClean="0"/>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11315106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hyperlink" Target="https://vssc.med.va.gov/VSSCMainApp/products.aspx?PgmArea=59" TargetMode="Externa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1D40-A996-4189-8163-C2F23A7553C1}"/>
              </a:ext>
            </a:extLst>
          </p:cNvPr>
          <p:cNvSpPr>
            <a:spLocks noGrp="1"/>
          </p:cNvSpPr>
          <p:nvPr>
            <p:ph type="ctrTitle"/>
          </p:nvPr>
        </p:nvSpPr>
        <p:spPr>
          <a:xfrm>
            <a:off x="244524" y="124648"/>
            <a:ext cx="11678302" cy="2076333"/>
          </a:xfrm>
        </p:spPr>
        <p:txBody>
          <a:bodyPr anchor="t">
            <a:normAutofit/>
          </a:bodyPr>
          <a:lstStyle/>
          <a:p>
            <a:pPr algn="l"/>
            <a:r>
              <a:rPr lang="en-US" sz="4800" dirty="0">
                <a:solidFill>
                  <a:schemeClr val="tx1"/>
                </a:solidFill>
              </a:rPr>
              <a:t>Research Budget Training – Session 4</a:t>
            </a:r>
          </a:p>
        </p:txBody>
      </p:sp>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537069" y="3829139"/>
            <a:ext cx="3807655" cy="1655762"/>
          </a:xfrm>
        </p:spPr>
        <p:txBody>
          <a:bodyPr>
            <a:normAutofit fontScale="77500" lnSpcReduction="20000"/>
          </a:bodyPr>
          <a:lstStyle/>
          <a:p>
            <a:r>
              <a:rPr lang="en-US" dirty="0"/>
              <a:t>September 28, 2021</a:t>
            </a:r>
          </a:p>
          <a:p>
            <a:r>
              <a:rPr lang="en-US" dirty="0"/>
              <a:t>John Verwiel</a:t>
            </a:r>
          </a:p>
          <a:p>
            <a:r>
              <a:rPr lang="en-US" dirty="0"/>
              <a:t>Antonio Laracuente</a:t>
            </a:r>
          </a:p>
          <a:p>
            <a:r>
              <a:rPr lang="en-US" dirty="0"/>
              <a:t>Kari Points</a:t>
            </a:r>
          </a:p>
          <a:p>
            <a:r>
              <a:rPr lang="en-US" dirty="0"/>
              <a:t>Jason Berlow</a:t>
            </a:r>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6840484" y="853537"/>
            <a:ext cx="4239195" cy="4336958"/>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269174" y="997485"/>
            <a:ext cx="6363446" cy="2800767"/>
          </a:xfrm>
          <a:prstGeom prst="rect">
            <a:avLst/>
          </a:prstGeom>
          <a:noFill/>
        </p:spPr>
        <p:txBody>
          <a:bodyPr wrap="square" rtlCol="0">
            <a:spAutoFit/>
          </a:bodyPr>
          <a:lstStyle/>
          <a:p>
            <a:r>
              <a:rPr lang="en-US" sz="4400" dirty="0"/>
              <a:t>Closing and Opening the Year:  FY 21 Expenditure Reports, FY 22 Execution and Expectations</a:t>
            </a:r>
          </a:p>
        </p:txBody>
      </p:sp>
      <p:sp>
        <p:nvSpPr>
          <p:cNvPr id="6" name="TextBox 5">
            <a:extLst>
              <a:ext uri="{FF2B5EF4-FFF2-40B4-BE49-F238E27FC236}">
                <a16:creationId xmlns:a16="http://schemas.microsoft.com/office/drawing/2014/main" id="{21ACB431-02C6-4C79-B020-952DBAE1512F}"/>
              </a:ext>
            </a:extLst>
          </p:cNvPr>
          <p:cNvSpPr txBox="1"/>
          <p:nvPr/>
        </p:nvSpPr>
        <p:spPr>
          <a:xfrm>
            <a:off x="4491155" y="5190495"/>
            <a:ext cx="25690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solidFill>
                  <a:prstClr val="black"/>
                </a:solidFill>
                <a:latin typeface="Calibri" panose="020F0502020204030204"/>
              </a:rPr>
              <a:t>Dial in: 1 – 404 – 397 – 1596</a:t>
            </a:r>
          </a:p>
          <a:p>
            <a:r>
              <a:rPr lang="en-US" sz="1400" dirty="0">
                <a:solidFill>
                  <a:prstClr val="black"/>
                </a:solidFill>
                <a:latin typeface="Calibri" panose="020F0502020204030204"/>
              </a:rPr>
              <a:t>Access Code: 2762 -149 - 9772</a:t>
            </a:r>
          </a:p>
          <a:p>
            <a:r>
              <a:rPr lang="en-US" sz="1400" dirty="0">
                <a:solidFill>
                  <a:prstClr val="black"/>
                </a:solidFill>
                <a:latin typeface="Calibri" panose="020F0502020204030204"/>
              </a:rPr>
              <a:t>Slides in “Handout” Tab</a:t>
            </a:r>
          </a:p>
        </p:txBody>
      </p:sp>
    </p:spTree>
    <p:extLst>
      <p:ext uri="{BB962C8B-B14F-4D97-AF65-F5344CB8AC3E}">
        <p14:creationId xmlns:p14="http://schemas.microsoft.com/office/powerpoint/2010/main" val="22421909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6D95-0AF4-4498-9226-7CD482EB99F7}"/>
              </a:ext>
            </a:extLst>
          </p:cNvPr>
          <p:cNvSpPr>
            <a:spLocks noGrp="1"/>
          </p:cNvSpPr>
          <p:nvPr>
            <p:ph type="title"/>
          </p:nvPr>
        </p:nvSpPr>
        <p:spPr/>
        <p:txBody>
          <a:bodyPr/>
          <a:lstStyle/>
          <a:p>
            <a:r>
              <a:rPr lang="en-US" dirty="0"/>
              <a:t>RAFT Expenditure Report</a:t>
            </a:r>
          </a:p>
        </p:txBody>
      </p:sp>
      <p:sp>
        <p:nvSpPr>
          <p:cNvPr id="3" name="Content Placeholder 2">
            <a:extLst>
              <a:ext uri="{FF2B5EF4-FFF2-40B4-BE49-F238E27FC236}">
                <a16:creationId xmlns:a16="http://schemas.microsoft.com/office/drawing/2014/main" id="{BAD257D4-7352-4FC3-9058-331F0BF989B1}"/>
              </a:ext>
            </a:extLst>
          </p:cNvPr>
          <p:cNvSpPr>
            <a:spLocks noGrp="1"/>
          </p:cNvSpPr>
          <p:nvPr>
            <p:ph idx="1"/>
          </p:nvPr>
        </p:nvSpPr>
        <p:spPr/>
        <p:txBody>
          <a:bodyPr/>
          <a:lstStyle/>
          <a:p>
            <a:r>
              <a:rPr lang="en-US" dirty="0"/>
              <a:t>Due on October 15, 2021</a:t>
            </a:r>
          </a:p>
          <a:p>
            <a:r>
              <a:rPr lang="en-US" dirty="0"/>
              <a:t>This is a cumulative report</a:t>
            </a:r>
          </a:p>
          <a:p>
            <a:pPr lvl="1"/>
            <a:r>
              <a:rPr lang="en-US" dirty="0"/>
              <a:t>Report Expenditures from the 21/22 appropriation (Current Year) only</a:t>
            </a:r>
          </a:p>
          <a:p>
            <a:pPr lvl="2"/>
            <a:r>
              <a:rPr lang="en-US" dirty="0"/>
              <a:t>Do not report PY expenditures</a:t>
            </a:r>
          </a:p>
          <a:p>
            <a:pPr lvl="2"/>
            <a:r>
              <a:rPr lang="en-US" dirty="0"/>
              <a:t>It is critical that the numbers are cumulative for the fiscal year.  Do </a:t>
            </a:r>
            <a:r>
              <a:rPr lang="en-US" b="1" dirty="0"/>
              <a:t>NOT</a:t>
            </a:r>
            <a:r>
              <a:rPr lang="en-US" dirty="0"/>
              <a:t> enter 4</a:t>
            </a:r>
            <a:r>
              <a:rPr lang="en-US" baseline="30000" dirty="0"/>
              <a:t>th</a:t>
            </a:r>
            <a:r>
              <a:rPr lang="en-US" dirty="0"/>
              <a:t> </a:t>
            </a:r>
            <a:r>
              <a:rPr lang="en-US" dirty="0" err="1"/>
              <a:t>qtr</a:t>
            </a:r>
            <a:r>
              <a:rPr lang="en-US" dirty="0"/>
              <a:t> expenditures only.  </a:t>
            </a:r>
            <a:r>
              <a:rPr lang="en-US" b="1" dirty="0">
                <a:highlight>
                  <a:srgbClr val="FFFF00"/>
                </a:highlight>
              </a:rPr>
              <a:t>Must be whole year</a:t>
            </a:r>
          </a:p>
          <a:p>
            <a:pPr lvl="1"/>
            <a:r>
              <a:rPr lang="en-US" dirty="0"/>
              <a:t>Will be looked at by Finance and the Service Directors/Portfolio Managers</a:t>
            </a:r>
          </a:p>
          <a:p>
            <a:pPr lvl="2"/>
            <a:r>
              <a:rPr lang="en-US" dirty="0"/>
              <a:t>Trend expenditure to Allocation</a:t>
            </a:r>
          </a:p>
          <a:p>
            <a:r>
              <a:rPr lang="en-US" dirty="0"/>
              <a:t>Training sessions have been set for September 29 and 30 </a:t>
            </a:r>
            <a:r>
              <a:rPr lang="en-US"/>
              <a:t>at 2:30 PM </a:t>
            </a:r>
            <a:r>
              <a:rPr lang="en-US" dirty="0"/>
              <a:t>EST</a:t>
            </a:r>
          </a:p>
        </p:txBody>
      </p:sp>
      <p:sp>
        <p:nvSpPr>
          <p:cNvPr id="4" name="Text Placeholder 3">
            <a:extLst>
              <a:ext uri="{FF2B5EF4-FFF2-40B4-BE49-F238E27FC236}">
                <a16:creationId xmlns:a16="http://schemas.microsoft.com/office/drawing/2014/main" id="{B7475C7B-7556-4DD2-801B-4D05CC11E05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2798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B4AE-C8ED-47C1-84FD-C933FBE62858}"/>
              </a:ext>
            </a:extLst>
          </p:cNvPr>
          <p:cNvSpPr>
            <a:spLocks noGrp="1"/>
          </p:cNvSpPr>
          <p:nvPr>
            <p:ph type="title"/>
          </p:nvPr>
        </p:nvSpPr>
        <p:spPr/>
        <p:txBody>
          <a:bodyPr/>
          <a:lstStyle/>
          <a:p>
            <a:r>
              <a:rPr lang="en-US" dirty="0"/>
              <a:t>Current Status of 21/22 Funds	</a:t>
            </a:r>
          </a:p>
        </p:txBody>
      </p:sp>
      <p:sp>
        <p:nvSpPr>
          <p:cNvPr id="3" name="Content Placeholder 2">
            <a:extLst>
              <a:ext uri="{FF2B5EF4-FFF2-40B4-BE49-F238E27FC236}">
                <a16:creationId xmlns:a16="http://schemas.microsoft.com/office/drawing/2014/main" id="{60DB9640-05C2-4A22-9C53-36EFC530D1BB}"/>
              </a:ext>
            </a:extLst>
          </p:cNvPr>
          <p:cNvSpPr>
            <a:spLocks noGrp="1"/>
          </p:cNvSpPr>
          <p:nvPr>
            <p:ph idx="1"/>
          </p:nvPr>
        </p:nvSpPr>
        <p:spPr/>
        <p:txBody>
          <a:bodyPr/>
          <a:lstStyle/>
          <a:p>
            <a:r>
              <a:rPr lang="en-US" dirty="0"/>
              <a:t>Projected Carryover of $120 Million</a:t>
            </a:r>
          </a:p>
          <a:p>
            <a:r>
              <a:rPr lang="en-US" dirty="0"/>
              <a:t>Includes A1, R1, and X2 funds </a:t>
            </a:r>
          </a:p>
          <a:p>
            <a:r>
              <a:rPr lang="en-US" dirty="0"/>
              <a:t>Spread out through many sites</a:t>
            </a:r>
          </a:p>
          <a:p>
            <a:r>
              <a:rPr lang="en-US" dirty="0"/>
              <a:t>Few hit the 4% target</a:t>
            </a:r>
          </a:p>
          <a:p>
            <a:pPr marL="0" indent="0">
              <a:buNone/>
            </a:pPr>
            <a:endParaRPr lang="en-US" dirty="0"/>
          </a:p>
        </p:txBody>
      </p:sp>
      <p:sp>
        <p:nvSpPr>
          <p:cNvPr id="4" name="Text Placeholder 3">
            <a:extLst>
              <a:ext uri="{FF2B5EF4-FFF2-40B4-BE49-F238E27FC236}">
                <a16:creationId xmlns:a16="http://schemas.microsoft.com/office/drawing/2014/main" id="{F9D9DCB4-AAB3-4FD1-8F17-8DF8CDC5BFE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23960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4364-ECE3-431C-A1AD-9913EC6AEED4}"/>
              </a:ext>
            </a:extLst>
          </p:cNvPr>
          <p:cNvSpPr>
            <a:spLocks noGrp="1"/>
          </p:cNvSpPr>
          <p:nvPr>
            <p:ph type="title"/>
          </p:nvPr>
        </p:nvSpPr>
        <p:spPr/>
        <p:txBody>
          <a:bodyPr/>
          <a:lstStyle/>
          <a:p>
            <a:r>
              <a:rPr lang="en-US" dirty="0"/>
              <a:t>Rules of engagement for FY 22 PY Funds</a:t>
            </a:r>
          </a:p>
        </p:txBody>
      </p:sp>
      <p:sp>
        <p:nvSpPr>
          <p:cNvPr id="3" name="Content Placeholder 2">
            <a:extLst>
              <a:ext uri="{FF2B5EF4-FFF2-40B4-BE49-F238E27FC236}">
                <a16:creationId xmlns:a16="http://schemas.microsoft.com/office/drawing/2014/main" id="{2F9DA218-217C-4D72-B7F9-F1392A0D388A}"/>
              </a:ext>
            </a:extLst>
          </p:cNvPr>
          <p:cNvSpPr>
            <a:spLocks noGrp="1"/>
          </p:cNvSpPr>
          <p:nvPr>
            <p:ph idx="1"/>
          </p:nvPr>
        </p:nvSpPr>
        <p:spPr/>
        <p:txBody>
          <a:bodyPr/>
          <a:lstStyle/>
          <a:p>
            <a:r>
              <a:rPr lang="en-US" dirty="0">
                <a:effectLst/>
                <a:ea typeface="Calibri" panose="020F0502020204030204" pitchFamily="34" charset="0"/>
              </a:rPr>
              <a:t>Carryover of FY 21/22 funds in the 161A1 appropriation must be </a:t>
            </a:r>
            <a:r>
              <a:rPr lang="en-US" u="sng" dirty="0">
                <a:effectLst/>
                <a:ea typeface="Calibri" panose="020F0502020204030204" pitchFamily="34" charset="0"/>
              </a:rPr>
              <a:t>obligated</a:t>
            </a:r>
            <a:r>
              <a:rPr lang="en-US" dirty="0">
                <a:effectLst/>
                <a:ea typeface="Calibri" panose="020F0502020204030204" pitchFamily="34" charset="0"/>
              </a:rPr>
              <a:t> (not committed) by </a:t>
            </a:r>
            <a:r>
              <a:rPr lang="en-US" b="1" dirty="0">
                <a:effectLst/>
                <a:ea typeface="Calibri" panose="020F0502020204030204" pitchFamily="34" charset="0"/>
              </a:rPr>
              <a:t>1/10/2022</a:t>
            </a:r>
            <a:r>
              <a:rPr lang="en-US" dirty="0">
                <a:effectLst/>
                <a:ea typeface="Calibri" panose="020F0502020204030204" pitchFamily="34" charset="0"/>
              </a:rPr>
              <a:t> and balances across all programs at the local facilities must be zero by 1/15/2022. </a:t>
            </a:r>
          </a:p>
          <a:p>
            <a:r>
              <a:rPr lang="en-US" dirty="0"/>
              <a:t>So how are we going to accomplish this:</a:t>
            </a:r>
          </a:p>
          <a:p>
            <a:pPr lvl="1"/>
            <a:r>
              <a:rPr lang="en-US" dirty="0"/>
              <a:t>Designate 1 or more people to enter data into </a:t>
            </a:r>
            <a:r>
              <a:rPr lang="en-US" dirty="0" err="1"/>
              <a:t>sharepoint</a:t>
            </a:r>
            <a:endParaRPr lang="en-US" dirty="0"/>
          </a:p>
          <a:p>
            <a:pPr lvl="1"/>
            <a:r>
              <a:rPr lang="en-US" dirty="0"/>
              <a:t>Gather your financial data</a:t>
            </a:r>
          </a:p>
          <a:p>
            <a:pPr lvl="1"/>
            <a:r>
              <a:rPr lang="en-US" dirty="0"/>
              <a:t>Verify that the expenditure data submitted in RAFT are correct</a:t>
            </a:r>
          </a:p>
          <a:p>
            <a:pPr lvl="1"/>
            <a:r>
              <a:rPr lang="en-US" dirty="0"/>
              <a:t>Complete the </a:t>
            </a:r>
            <a:r>
              <a:rPr lang="en-US" dirty="0" err="1"/>
              <a:t>Sharepoint</a:t>
            </a:r>
            <a:endParaRPr lang="en-US" dirty="0"/>
          </a:p>
          <a:p>
            <a:pPr lvl="1"/>
            <a:r>
              <a:rPr lang="en-US" dirty="0"/>
              <a:t>Track your expenditures</a:t>
            </a:r>
          </a:p>
          <a:p>
            <a:pPr lvl="1"/>
            <a:r>
              <a:rPr lang="en-US" dirty="0"/>
              <a:t>Zero out your reimbursable funds (0161R1 21/22 and X2)</a:t>
            </a:r>
          </a:p>
        </p:txBody>
      </p:sp>
      <p:sp>
        <p:nvSpPr>
          <p:cNvPr id="4" name="Text Placeholder 3">
            <a:extLst>
              <a:ext uri="{FF2B5EF4-FFF2-40B4-BE49-F238E27FC236}">
                <a16:creationId xmlns:a16="http://schemas.microsoft.com/office/drawing/2014/main" id="{6AEBB84A-D068-473E-846A-0D5C536CF5D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18527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0825-68BD-40C2-86DF-90C8F68D8DDD}"/>
              </a:ext>
            </a:extLst>
          </p:cNvPr>
          <p:cNvSpPr>
            <a:spLocks noGrp="1"/>
          </p:cNvSpPr>
          <p:nvPr>
            <p:ph type="title"/>
          </p:nvPr>
        </p:nvSpPr>
        <p:spPr/>
        <p:txBody>
          <a:bodyPr/>
          <a:lstStyle/>
          <a:p>
            <a:r>
              <a:rPr lang="en-US" dirty="0"/>
              <a:t>Plans – Required for &gt;4%</a:t>
            </a:r>
          </a:p>
        </p:txBody>
      </p:sp>
      <p:sp>
        <p:nvSpPr>
          <p:cNvPr id="3" name="Content Placeholder 2">
            <a:extLst>
              <a:ext uri="{FF2B5EF4-FFF2-40B4-BE49-F238E27FC236}">
                <a16:creationId xmlns:a16="http://schemas.microsoft.com/office/drawing/2014/main" id="{9479CE97-7142-4130-BA90-3D81109E807B}"/>
              </a:ext>
            </a:extLst>
          </p:cNvPr>
          <p:cNvSpPr>
            <a:spLocks noGrp="1"/>
          </p:cNvSpPr>
          <p:nvPr>
            <p:ph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Facilities carrying over &gt;4% of the total 0161A1 FY 21/22 allocation must provide ORD Finance a budget plan by 11/1/2021 outlining the following (via SharePoint form):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Amount of carryover by Program (820, 821, 822, 824, 825, 826, 829)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Amount of carryover by Service ID (these will be checked against the RAFT expenditure report and overall FMS balance)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 by program to obligate funds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Projected Payroll cost by program for PP 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Number of Pay Periods required to utilized funding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Amount projected to be obligated through 1358s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List of Contracts that were not obligated by 9/30/2021 that were rolled into 1</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quarter using PY funds as long as the contract can be executed by 12/31/2021.</a:t>
            </a:r>
          </a:p>
          <a:p>
            <a:pPr lvl="1">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Service ID specific data will be requested for projects carrying over a balance </a:t>
            </a:r>
            <a:r>
              <a:rPr lang="en-US" sz="2200">
                <a:latin typeface="Times New Roman" panose="02020603050405020304" pitchFamily="18" charset="0"/>
                <a:ea typeface="Calibri" panose="020F0502020204030204" pitchFamily="34" charset="0"/>
                <a:cs typeface="Times New Roman" panose="02020603050405020304" pitchFamily="18" charset="0"/>
              </a:rPr>
              <a:t>of &gt;$15,000</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lvl="1">
              <a:lnSpc>
                <a:spcPct val="107000"/>
              </a:lnSpc>
              <a:spcBef>
                <a:spcPts val="0"/>
              </a:spcBef>
              <a:spcAft>
                <a:spcPts val="800"/>
              </a:spcAft>
              <a:buFont typeface="Wingdings" panose="05000000000000000000" pitchFamily="2" charset="2"/>
              <a:buChar char=""/>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59562D7A-4538-4491-9C98-77485F1844D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75323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5600-543D-4ABD-8B83-35A1E95ECCF3}"/>
              </a:ext>
            </a:extLst>
          </p:cNvPr>
          <p:cNvSpPr>
            <a:spLocks noGrp="1"/>
          </p:cNvSpPr>
          <p:nvPr>
            <p:ph type="title"/>
          </p:nvPr>
        </p:nvSpPr>
        <p:spPr/>
        <p:txBody>
          <a:bodyPr/>
          <a:lstStyle/>
          <a:p>
            <a:r>
              <a:rPr lang="en-US" dirty="0" err="1"/>
              <a:t>Sharepoint</a:t>
            </a:r>
            <a:r>
              <a:rPr lang="en-US" dirty="0"/>
              <a:t> site – Overall </a:t>
            </a:r>
          </a:p>
        </p:txBody>
      </p:sp>
      <p:pic>
        <p:nvPicPr>
          <p:cNvPr id="6" name="Content Placeholder 5">
            <a:extLst>
              <a:ext uri="{FF2B5EF4-FFF2-40B4-BE49-F238E27FC236}">
                <a16:creationId xmlns:a16="http://schemas.microsoft.com/office/drawing/2014/main" id="{F8C7EF5B-5316-4353-9CCE-BCEDFFE26C94}"/>
              </a:ext>
            </a:extLst>
          </p:cNvPr>
          <p:cNvPicPr>
            <a:picLocks noGrp="1" noChangeAspect="1"/>
          </p:cNvPicPr>
          <p:nvPr>
            <p:ph idx="1"/>
          </p:nvPr>
        </p:nvPicPr>
        <p:blipFill>
          <a:blip r:embed="rId2"/>
          <a:stretch>
            <a:fillRect/>
          </a:stretch>
        </p:blipFill>
        <p:spPr>
          <a:xfrm>
            <a:off x="2803021" y="1133475"/>
            <a:ext cx="6400800" cy="4819650"/>
          </a:xfrm>
        </p:spPr>
      </p:pic>
      <p:sp>
        <p:nvSpPr>
          <p:cNvPr id="4" name="Text Placeholder 3">
            <a:extLst>
              <a:ext uri="{FF2B5EF4-FFF2-40B4-BE49-F238E27FC236}">
                <a16:creationId xmlns:a16="http://schemas.microsoft.com/office/drawing/2014/main" id="{7515E2BF-9B5A-4C68-BB2D-E5B262DDFB5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9033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8CBF-21D9-4834-994E-1CFE86ABA418}"/>
              </a:ext>
            </a:extLst>
          </p:cNvPr>
          <p:cNvSpPr>
            <a:spLocks noGrp="1"/>
          </p:cNvSpPr>
          <p:nvPr>
            <p:ph type="title"/>
          </p:nvPr>
        </p:nvSpPr>
        <p:spPr/>
        <p:txBody>
          <a:bodyPr/>
          <a:lstStyle/>
          <a:p>
            <a:r>
              <a:rPr lang="en-US" dirty="0" err="1"/>
              <a:t>Sharepoint</a:t>
            </a:r>
            <a:r>
              <a:rPr lang="en-US" dirty="0"/>
              <a:t> site – by Service ID</a:t>
            </a:r>
          </a:p>
        </p:txBody>
      </p:sp>
      <p:sp>
        <p:nvSpPr>
          <p:cNvPr id="3" name="Content Placeholder 2">
            <a:extLst>
              <a:ext uri="{FF2B5EF4-FFF2-40B4-BE49-F238E27FC236}">
                <a16:creationId xmlns:a16="http://schemas.microsoft.com/office/drawing/2014/main" id="{A2F49096-8B2C-4277-90DB-98FEB2442143}"/>
              </a:ext>
            </a:extLst>
          </p:cNvPr>
          <p:cNvSpPr>
            <a:spLocks noGrp="1"/>
          </p:cNvSpPr>
          <p:nvPr>
            <p:ph idx="1"/>
          </p:nvPr>
        </p:nvSpPr>
        <p:spPr/>
        <p:txBody>
          <a:bodyPr/>
          <a:lstStyle/>
          <a:p>
            <a:r>
              <a:rPr lang="en-US" dirty="0"/>
              <a:t>Projects with &gt;$15,000 carryover are required to submit an individual plan</a:t>
            </a:r>
          </a:p>
          <a:p>
            <a:pPr marL="0" indent="0">
              <a:buNone/>
            </a:pPr>
            <a:r>
              <a:rPr lang="en-US" dirty="0"/>
              <a:t> </a:t>
            </a:r>
          </a:p>
        </p:txBody>
      </p:sp>
      <p:sp>
        <p:nvSpPr>
          <p:cNvPr id="4" name="Text Placeholder 3">
            <a:extLst>
              <a:ext uri="{FF2B5EF4-FFF2-40B4-BE49-F238E27FC236}">
                <a16:creationId xmlns:a16="http://schemas.microsoft.com/office/drawing/2014/main" id="{FB76DE20-5331-42C5-B12A-B7F48E2CECF7}"/>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E755BCDA-751C-4FCF-B847-85FE1F1E043F}"/>
              </a:ext>
            </a:extLst>
          </p:cNvPr>
          <p:cNvPicPr>
            <a:picLocks noChangeAspect="1"/>
          </p:cNvPicPr>
          <p:nvPr/>
        </p:nvPicPr>
        <p:blipFill>
          <a:blip r:embed="rId2"/>
          <a:stretch>
            <a:fillRect/>
          </a:stretch>
        </p:blipFill>
        <p:spPr>
          <a:xfrm>
            <a:off x="2008262" y="1658977"/>
            <a:ext cx="7810856" cy="4199733"/>
          </a:xfrm>
          <a:prstGeom prst="rect">
            <a:avLst/>
          </a:prstGeom>
        </p:spPr>
      </p:pic>
    </p:spTree>
    <p:extLst>
      <p:ext uri="{BB962C8B-B14F-4D97-AF65-F5344CB8AC3E}">
        <p14:creationId xmlns:p14="http://schemas.microsoft.com/office/powerpoint/2010/main" val="2562386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B9C8-8297-4588-9099-52D1C3DF31DC}"/>
              </a:ext>
            </a:extLst>
          </p:cNvPr>
          <p:cNvSpPr>
            <a:spLocks noGrp="1"/>
          </p:cNvSpPr>
          <p:nvPr>
            <p:ph type="title"/>
          </p:nvPr>
        </p:nvSpPr>
        <p:spPr/>
        <p:txBody>
          <a:bodyPr/>
          <a:lstStyle/>
          <a:p>
            <a:r>
              <a:rPr lang="en-US" dirty="0"/>
              <a:t>Guidelines</a:t>
            </a:r>
            <a:br>
              <a:rPr lang="en-US" dirty="0"/>
            </a:br>
            <a:endParaRPr lang="en-US" dirty="0"/>
          </a:p>
        </p:txBody>
      </p:sp>
      <p:sp>
        <p:nvSpPr>
          <p:cNvPr id="3" name="Content Placeholder 2">
            <a:extLst>
              <a:ext uri="{FF2B5EF4-FFF2-40B4-BE49-F238E27FC236}">
                <a16:creationId xmlns:a16="http://schemas.microsoft.com/office/drawing/2014/main" id="{54B385B2-979E-44B2-9F03-8BCDB7FB6451}"/>
              </a:ext>
            </a:extLst>
          </p:cNvPr>
          <p:cNvSpPr>
            <a:spLocks noGrp="1"/>
          </p:cNvSpPr>
          <p:nvPr>
            <p:ph idx="1"/>
          </p:nvPr>
        </p:nvSpPr>
        <p:spPr/>
        <p:txBody>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All facilities with a carryover will follow these guidelines in executing PY funds: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Determine your payroll costs per pay period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Project how many pay periods you will need to draw down funding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Request Expenditure Transfers for Salary from current year to prior year every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two pay periods (approximately 3 formal requests through January 10)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Determine IPA needs and obligate or increase 1358s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Request movement of ceilings by the local Fiscal Service to allow for execution of salary and 1358s.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Funds should not be used for travel, new contracts (unless authorized by ORD Finance), or equipment.  Purchases may be made by purchase card through November 15, 2021 as long as all purchases can be reconciled by 1/10/2022.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5B195C28-E283-4D74-BB73-2B27B42F793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8610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DE07-8206-49CB-ACE3-EE1488F00255}"/>
              </a:ext>
            </a:extLst>
          </p:cNvPr>
          <p:cNvSpPr>
            <a:spLocks noGrp="1"/>
          </p:cNvSpPr>
          <p:nvPr>
            <p:ph type="title"/>
          </p:nvPr>
        </p:nvSpPr>
        <p:spPr/>
        <p:txBody>
          <a:bodyPr/>
          <a:lstStyle/>
          <a:p>
            <a:r>
              <a:rPr lang="en-US" dirty="0"/>
              <a:t>So what will happen January 15, 2022	</a:t>
            </a:r>
          </a:p>
        </p:txBody>
      </p:sp>
      <p:sp>
        <p:nvSpPr>
          <p:cNvPr id="3" name="Content Placeholder 2">
            <a:extLst>
              <a:ext uri="{FF2B5EF4-FFF2-40B4-BE49-F238E27FC236}">
                <a16:creationId xmlns:a16="http://schemas.microsoft.com/office/drawing/2014/main" id="{90F299E8-E0AF-4E9B-865F-FAD85A2DF325}"/>
              </a:ext>
            </a:extLst>
          </p:cNvPr>
          <p:cNvSpPr>
            <a:spLocks noGrp="1"/>
          </p:cNvSpPr>
          <p:nvPr>
            <p:ph idx="1"/>
          </p:nvPr>
        </p:nvSpPr>
        <p:spPr/>
        <p:txBody>
          <a:bodyPr/>
          <a:lstStyle/>
          <a:p>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Regardless of program, balances remaining in the 21/22 0161A1 on 1/15/2022 will be swept by ORD Finance for redistribution.  The sweep will NOT be service ID specific.</a:t>
            </a:r>
          </a:p>
          <a:p>
            <a:pPr lvl="1"/>
            <a:r>
              <a:rPr lang="en-US" sz="2000" b="1" i="1" dirty="0">
                <a:latin typeface="Times New Roman" panose="02020603050405020304" pitchFamily="18" charset="0"/>
                <a:ea typeface="Calibri" panose="020F0502020204030204" pitchFamily="34" charset="0"/>
                <a:cs typeface="Times New Roman" panose="02020603050405020304" pitchFamily="18" charset="0"/>
              </a:rPr>
              <a:t>For sites with investigators who have balances, you will have to work to find them money or let them know the money was swept</a:t>
            </a:r>
          </a:p>
          <a:p>
            <a:pPr lvl="1"/>
            <a:r>
              <a:rPr lang="en-US" sz="2000" b="1" i="1" dirty="0">
                <a:latin typeface="Times New Roman" panose="02020603050405020304" pitchFamily="18" charset="0"/>
                <a:ea typeface="Calibri" panose="020F0502020204030204" pitchFamily="34" charset="0"/>
                <a:cs typeface="Times New Roman" panose="02020603050405020304" pitchFamily="18" charset="0"/>
              </a:rPr>
              <a:t>PY money may be redistribute to sites who can quickly obligate</a:t>
            </a:r>
          </a:p>
          <a:p>
            <a:pPr lvl="1"/>
            <a:r>
              <a:rPr lang="en-US" sz="2000" b="1" i="1" dirty="0">
                <a:latin typeface="Times New Roman" panose="02020603050405020304" pitchFamily="18" charset="0"/>
                <a:ea typeface="Calibri" panose="020F0502020204030204" pitchFamily="34" charset="0"/>
                <a:cs typeface="Times New Roman" panose="02020603050405020304" pitchFamily="18" charset="0"/>
              </a:rPr>
              <a:t>Focus on CY funding</a:t>
            </a:r>
          </a:p>
          <a:p>
            <a:pPr marL="457200" lvl="1" indent="0">
              <a:buNone/>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Text Placeholder 3">
            <a:extLst>
              <a:ext uri="{FF2B5EF4-FFF2-40B4-BE49-F238E27FC236}">
                <a16:creationId xmlns:a16="http://schemas.microsoft.com/office/drawing/2014/main" id="{A71E348A-3DE1-4EA8-84A3-46573D45A96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94922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EDEF-4FF9-4997-ACAC-7AED25050B2E}"/>
              </a:ext>
            </a:extLst>
          </p:cNvPr>
          <p:cNvSpPr>
            <a:spLocks noGrp="1"/>
          </p:cNvSpPr>
          <p:nvPr>
            <p:ph type="title"/>
          </p:nvPr>
        </p:nvSpPr>
        <p:spPr/>
        <p:txBody>
          <a:bodyPr/>
          <a:lstStyle/>
          <a:p>
            <a:r>
              <a:rPr lang="en-US" dirty="0"/>
              <a:t>Reimbursable funding</a:t>
            </a:r>
          </a:p>
        </p:txBody>
      </p:sp>
      <p:sp>
        <p:nvSpPr>
          <p:cNvPr id="3" name="Content Placeholder 2">
            <a:extLst>
              <a:ext uri="{FF2B5EF4-FFF2-40B4-BE49-F238E27FC236}">
                <a16:creationId xmlns:a16="http://schemas.microsoft.com/office/drawing/2014/main" id="{D934ABCC-9273-4ECD-B1B0-FA88A93CD730}"/>
              </a:ext>
            </a:extLst>
          </p:cNvPr>
          <p:cNvSpPr>
            <a:spLocks noGrp="1"/>
          </p:cNvSpPr>
          <p:nvPr>
            <p:ph idx="1"/>
          </p:nvPr>
        </p:nvSpPr>
        <p:spPr/>
        <p:txBody>
          <a:bodyPr/>
          <a:lstStyle/>
          <a:p>
            <a:r>
              <a:rPr lang="en-US" dirty="0"/>
              <a:t>Reminder that reimbursable funds are collected to reimburse the appropriation</a:t>
            </a:r>
          </a:p>
          <a:p>
            <a:r>
              <a:rPr lang="en-US" dirty="0"/>
              <a:t>Many are missing the final step</a:t>
            </a:r>
          </a:p>
          <a:p>
            <a:pPr lvl="1"/>
            <a:r>
              <a:rPr lang="en-US" dirty="0"/>
              <a:t>Cost transfer from where the cost was incurred to the 0161R1 or X2 fund</a:t>
            </a:r>
          </a:p>
          <a:p>
            <a:r>
              <a:rPr lang="en-US" dirty="0"/>
              <a:t>Stations are carrying over the balance</a:t>
            </a:r>
          </a:p>
          <a:p>
            <a:r>
              <a:rPr lang="en-US" dirty="0"/>
              <a:t>Need the 0161A funds made whole for use in 1</a:t>
            </a:r>
            <a:r>
              <a:rPr lang="en-US" baseline="30000" dirty="0"/>
              <a:t>st</a:t>
            </a:r>
            <a:r>
              <a:rPr lang="en-US" dirty="0"/>
              <a:t> quarter</a:t>
            </a:r>
          </a:p>
          <a:p>
            <a:pPr marL="0" indent="0">
              <a:buNone/>
            </a:pPr>
            <a:endParaRPr lang="en-US" dirty="0"/>
          </a:p>
        </p:txBody>
      </p:sp>
      <p:sp>
        <p:nvSpPr>
          <p:cNvPr id="4" name="Text Placeholder 3">
            <a:extLst>
              <a:ext uri="{FF2B5EF4-FFF2-40B4-BE49-F238E27FC236}">
                <a16:creationId xmlns:a16="http://schemas.microsoft.com/office/drawing/2014/main" id="{61E964C0-CACF-49C4-9CEC-2D654802C7B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1466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9C31-41EA-4FDD-B6E0-FE16A479A1EC}"/>
              </a:ext>
            </a:extLst>
          </p:cNvPr>
          <p:cNvSpPr>
            <a:spLocks noGrp="1"/>
          </p:cNvSpPr>
          <p:nvPr>
            <p:ph type="title"/>
          </p:nvPr>
        </p:nvSpPr>
        <p:spPr/>
        <p:txBody>
          <a:bodyPr/>
          <a:lstStyle/>
          <a:p>
            <a:r>
              <a:rPr lang="en-US" dirty="0"/>
              <a:t>What is the status of the FY 22 Budget</a:t>
            </a:r>
          </a:p>
        </p:txBody>
      </p:sp>
      <p:sp>
        <p:nvSpPr>
          <p:cNvPr id="3" name="Content Placeholder 2">
            <a:extLst>
              <a:ext uri="{FF2B5EF4-FFF2-40B4-BE49-F238E27FC236}">
                <a16:creationId xmlns:a16="http://schemas.microsoft.com/office/drawing/2014/main" id="{37EAC08B-84E8-4852-BC4A-8967631894E9}"/>
              </a:ext>
            </a:extLst>
          </p:cNvPr>
          <p:cNvSpPr>
            <a:spLocks noGrp="1"/>
          </p:cNvSpPr>
          <p:nvPr>
            <p:ph idx="1"/>
          </p:nvPr>
        </p:nvSpPr>
        <p:spPr/>
        <p:txBody>
          <a:bodyPr/>
          <a:lstStyle/>
          <a:p>
            <a:r>
              <a:rPr lang="en-US" dirty="0"/>
              <a:t>The FY 2022 Request is $882 Million.</a:t>
            </a:r>
          </a:p>
          <a:p>
            <a:pPr lvl="1"/>
            <a:r>
              <a:rPr lang="en-US" dirty="0"/>
              <a:t>A Continuing Resolution is under consideration on the Hill (but the path forward is unclear at this time. </a:t>
            </a:r>
          </a:p>
          <a:p>
            <a:r>
              <a:rPr lang="en-US" dirty="0"/>
              <a:t>As the week continues further guidance will occur about a potential lapse in appropriation. </a:t>
            </a:r>
          </a:p>
          <a:p>
            <a:r>
              <a:rPr lang="en-US" dirty="0"/>
              <a:t>We will operate with carryover </a:t>
            </a:r>
            <a:r>
              <a:rPr lang="en-US"/>
              <a:t>(0161A1-21/22). </a:t>
            </a:r>
            <a:endParaRPr lang="en-US" dirty="0"/>
          </a:p>
          <a:p>
            <a:pPr lvl="1"/>
            <a:r>
              <a:rPr lang="en-US" dirty="0"/>
              <a:t>We will have enough funding for approximately 2 months.</a:t>
            </a:r>
          </a:p>
          <a:p>
            <a:pPr lvl="1"/>
            <a:r>
              <a:rPr lang="en-US" dirty="0"/>
              <a:t>Will prioritize payroll and maintaining life/property. </a:t>
            </a:r>
          </a:p>
          <a:p>
            <a:pPr lvl="1"/>
            <a:r>
              <a:rPr lang="en-US" dirty="0"/>
              <a:t>We will monitor unobligated balances by stations to ensure payroll is met.</a:t>
            </a:r>
          </a:p>
          <a:p>
            <a:endParaRPr lang="en-US" dirty="0"/>
          </a:p>
          <a:p>
            <a:pPr marL="457200" lvl="1" indent="0">
              <a:buNone/>
            </a:pPr>
            <a:endParaRPr lang="en-US" dirty="0"/>
          </a:p>
          <a:p>
            <a:endParaRPr lang="en-US" dirty="0"/>
          </a:p>
        </p:txBody>
      </p:sp>
      <p:sp>
        <p:nvSpPr>
          <p:cNvPr id="4" name="Text Placeholder 3">
            <a:extLst>
              <a:ext uri="{FF2B5EF4-FFF2-40B4-BE49-F238E27FC236}">
                <a16:creationId xmlns:a16="http://schemas.microsoft.com/office/drawing/2014/main" id="{D92C64E7-8CC5-4ADD-999E-394725F8AE3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9832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B4E8-0A04-45F3-9848-4F41E540D4AD}"/>
              </a:ext>
            </a:extLst>
          </p:cNvPr>
          <p:cNvSpPr>
            <a:spLocks noGrp="1"/>
          </p:cNvSpPr>
          <p:nvPr>
            <p:ph type="title"/>
          </p:nvPr>
        </p:nvSpPr>
        <p:spPr/>
        <p:txBody>
          <a:bodyPr anchor="b">
            <a:normAutofit/>
          </a:bodyPr>
          <a:lstStyle/>
          <a:p>
            <a:pPr algn="l"/>
            <a:r>
              <a:rPr lang="en-US" sz="4000" dirty="0">
                <a:solidFill>
                  <a:srgbClr val="FFFFFF"/>
                </a:solidFill>
              </a:rPr>
              <a:t>Commitment to the Enterprise</a:t>
            </a:r>
          </a:p>
        </p:txBody>
      </p:sp>
      <p:sp>
        <p:nvSpPr>
          <p:cNvPr id="3" name="Content Placeholder 2">
            <a:extLst>
              <a:ext uri="{FF2B5EF4-FFF2-40B4-BE49-F238E27FC236}">
                <a16:creationId xmlns:a16="http://schemas.microsoft.com/office/drawing/2014/main" id="{322F8AC7-2DE8-4988-9E35-7FB9CF22AD7B}"/>
              </a:ext>
            </a:extLst>
          </p:cNvPr>
          <p:cNvSpPr>
            <a:spLocks noGrp="1"/>
          </p:cNvSpPr>
          <p:nvPr>
            <p:ph idx="1"/>
          </p:nvPr>
        </p:nvSpPr>
        <p:spPr/>
        <p:txBody>
          <a:bodyPr anchor="ctr">
            <a:normAutofit/>
          </a:bodyPr>
          <a:lstStyle/>
          <a:p>
            <a:r>
              <a:rPr lang="en-US" sz="3000" dirty="0"/>
              <a:t>ORD relies on each station to independently manage the budgets allocated to facilities.  One major factor to consider is how effective management of funding at the local facility impacts the overall appropriation.   </a:t>
            </a:r>
          </a:p>
          <a:p>
            <a:r>
              <a:rPr lang="en-US" sz="3000" dirty="0"/>
              <a:t>We understand the constant pressures on spending and the limitations from hiring and executing the budget.</a:t>
            </a:r>
          </a:p>
          <a:p>
            <a:r>
              <a:rPr lang="en-US" sz="3000" dirty="0"/>
              <a:t>However, we need to continue the message: “SPEND the MONEY you GET in the Year you get it!”</a:t>
            </a:r>
          </a:p>
        </p:txBody>
      </p:sp>
      <p:sp>
        <p:nvSpPr>
          <p:cNvPr id="7" name="Text Placeholder 6">
            <a:extLst>
              <a:ext uri="{FF2B5EF4-FFF2-40B4-BE49-F238E27FC236}">
                <a16:creationId xmlns:a16="http://schemas.microsoft.com/office/drawing/2014/main" id="{CF3CFE84-DA5D-4E1A-B262-38FB19EDD56C}"/>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729556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9B65-53E1-4A2C-BEB4-6D91700D3257}"/>
              </a:ext>
            </a:extLst>
          </p:cNvPr>
          <p:cNvSpPr>
            <a:spLocks noGrp="1"/>
          </p:cNvSpPr>
          <p:nvPr>
            <p:ph type="title"/>
          </p:nvPr>
        </p:nvSpPr>
        <p:spPr/>
        <p:txBody>
          <a:bodyPr/>
          <a:lstStyle/>
          <a:p>
            <a:r>
              <a:rPr lang="en-US" dirty="0"/>
              <a:t>FY 22 Current Year Funding (assuming we </a:t>
            </a:r>
            <a:r>
              <a:rPr lang="en-US"/>
              <a:t>are under CR)</a:t>
            </a:r>
            <a:endParaRPr lang="en-US" dirty="0"/>
          </a:p>
        </p:txBody>
      </p:sp>
      <p:sp>
        <p:nvSpPr>
          <p:cNvPr id="3" name="Content Placeholder 2">
            <a:extLst>
              <a:ext uri="{FF2B5EF4-FFF2-40B4-BE49-F238E27FC236}">
                <a16:creationId xmlns:a16="http://schemas.microsoft.com/office/drawing/2014/main" id="{6A3DAFD4-76DF-4423-B260-12A5AEE29923}"/>
              </a:ext>
            </a:extLst>
          </p:cNvPr>
          <p:cNvSpPr>
            <a:spLocks noGrp="1"/>
          </p:cNvSpPr>
          <p:nvPr>
            <p:ph idx="1"/>
          </p:nvPr>
        </p:nvSpPr>
        <p:spPr/>
        <p:txBody>
          <a:bodyPr/>
          <a:lstStyle/>
          <a:p>
            <a:r>
              <a:rPr lang="en-US" dirty="0"/>
              <a:t>While waiting for FY 2022 Enactment, pre-planning of studies must commence so we are “shovel ready” thirty days after enactment. </a:t>
            </a:r>
          </a:p>
          <a:p>
            <a:pPr marL="742950" marR="0" lvl="1" indent="-285750">
              <a:lnSpc>
                <a:spcPct val="107000"/>
              </a:lnSpc>
              <a:spcBef>
                <a:spcPts val="0"/>
              </a:spcBef>
              <a:spcAft>
                <a:spcPts val="0"/>
              </a:spcAft>
              <a:buFont typeface="Courier New" panose="02070309020205020404" pitchFamily="49" charset="0"/>
              <a:buChar char="o"/>
            </a:pPr>
            <a:r>
              <a:rPr lang="en-US" sz="2800" dirty="0"/>
              <a:t>Continue to hire personnel and execute IPAs during the continuing resolution.</a:t>
            </a:r>
          </a:p>
          <a:p>
            <a:pPr marL="742950" marR="0" lvl="1" indent="-285750">
              <a:lnSpc>
                <a:spcPct val="107000"/>
              </a:lnSpc>
              <a:spcBef>
                <a:spcPts val="0"/>
              </a:spcBef>
              <a:spcAft>
                <a:spcPts val="0"/>
              </a:spcAft>
              <a:buFont typeface="Courier New" panose="02070309020205020404" pitchFamily="49" charset="0"/>
              <a:buChar char="o"/>
            </a:pPr>
            <a:r>
              <a:rPr lang="en-US" sz="2800" dirty="0"/>
              <a:t>Utilize current year funding (2022/2023) for Contracting purposes</a:t>
            </a:r>
          </a:p>
          <a:p>
            <a:pPr marL="742950" marR="0" lvl="1" indent="-285750">
              <a:lnSpc>
                <a:spcPct val="107000"/>
              </a:lnSpc>
              <a:spcBef>
                <a:spcPts val="0"/>
              </a:spcBef>
              <a:spcAft>
                <a:spcPts val="0"/>
              </a:spcAft>
              <a:buFont typeface="Courier New" panose="02070309020205020404" pitchFamily="49" charset="0"/>
              <a:buChar char="o"/>
            </a:pPr>
            <a:r>
              <a:rPr lang="en-US" sz="2800" dirty="0"/>
              <a:t>Develop packages for equipment and other infrastructure needs that can be obligated in FY 22.</a:t>
            </a:r>
          </a:p>
          <a:p>
            <a:pPr marL="742950" marR="0" lvl="1" indent="-285750">
              <a:lnSpc>
                <a:spcPct val="107000"/>
              </a:lnSpc>
              <a:spcBef>
                <a:spcPts val="0"/>
              </a:spcBef>
              <a:spcAft>
                <a:spcPts val="0"/>
              </a:spcAft>
              <a:buFont typeface="Courier New" panose="02070309020205020404" pitchFamily="49" charset="0"/>
              <a:buChar char="o"/>
            </a:pPr>
            <a:r>
              <a:rPr lang="en-US" sz="2800" dirty="0"/>
              <a:t>Work with investigator to develop rapid response projects</a:t>
            </a:r>
          </a:p>
          <a:p>
            <a:pPr marL="742950" marR="0" lvl="1" indent="-285750">
              <a:lnSpc>
                <a:spcPct val="107000"/>
              </a:lnSpc>
              <a:spcBef>
                <a:spcPts val="0"/>
              </a:spcBef>
              <a:spcAft>
                <a:spcPts val="800"/>
              </a:spcAft>
              <a:buFont typeface="Courier New" panose="02070309020205020404" pitchFamily="49" charset="0"/>
              <a:buChar char="o"/>
            </a:pPr>
            <a:r>
              <a:rPr lang="en-US" sz="2800" dirty="0"/>
              <a:t>Educate field on JIT process (commencing hiring and contracting timelines sooner)</a:t>
            </a:r>
          </a:p>
          <a:p>
            <a:pPr lvl="1"/>
            <a:endParaRPr lang="en-US" dirty="0"/>
          </a:p>
        </p:txBody>
      </p:sp>
      <p:sp>
        <p:nvSpPr>
          <p:cNvPr id="4" name="Text Placeholder 3">
            <a:extLst>
              <a:ext uri="{FF2B5EF4-FFF2-40B4-BE49-F238E27FC236}">
                <a16:creationId xmlns:a16="http://schemas.microsoft.com/office/drawing/2014/main" id="{F9249A78-8745-4CD7-9501-AC4314A1A37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57711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5691-16D6-4910-B277-70D445AA99F6}"/>
              </a:ext>
            </a:extLst>
          </p:cNvPr>
          <p:cNvSpPr>
            <a:spLocks noGrp="1"/>
          </p:cNvSpPr>
          <p:nvPr>
            <p:ph type="title"/>
          </p:nvPr>
        </p:nvSpPr>
        <p:spPr/>
        <p:txBody>
          <a:bodyPr/>
          <a:lstStyle/>
          <a:p>
            <a:r>
              <a:rPr lang="en-US" dirty="0"/>
              <a:t>Closing and Opening the Year Tips</a:t>
            </a:r>
          </a:p>
        </p:txBody>
      </p:sp>
      <p:sp>
        <p:nvSpPr>
          <p:cNvPr id="3" name="Content Placeholder 2">
            <a:extLst>
              <a:ext uri="{FF2B5EF4-FFF2-40B4-BE49-F238E27FC236}">
                <a16:creationId xmlns:a16="http://schemas.microsoft.com/office/drawing/2014/main" id="{165915EF-F076-455A-8219-6EB5820ED4A7}"/>
              </a:ext>
            </a:extLst>
          </p:cNvPr>
          <p:cNvSpPr>
            <a:spLocks noGrp="1"/>
          </p:cNvSpPr>
          <p:nvPr>
            <p:ph idx="1"/>
          </p:nvPr>
        </p:nvSpPr>
        <p:spPr/>
        <p:txBody>
          <a:bodyPr/>
          <a:lstStyle/>
          <a:p>
            <a:r>
              <a:rPr lang="en-US" sz="2000" dirty="0"/>
              <a:t>In October each year, you will close out the previous fiscal year in </a:t>
            </a:r>
            <a:r>
              <a:rPr lang="en-US" sz="2000" dirty="0" err="1"/>
              <a:t>WinRMS</a:t>
            </a:r>
            <a:r>
              <a:rPr lang="en-US" sz="2000" dirty="0"/>
              <a:t>.  Once you have closed it out, </a:t>
            </a:r>
            <a:r>
              <a:rPr lang="en-US" sz="2000" dirty="0">
                <a:highlight>
                  <a:srgbClr val="FFFF00"/>
                </a:highlight>
              </a:rPr>
              <a:t>no more downloads or entries should occur</a:t>
            </a:r>
            <a:r>
              <a:rPr lang="en-US" sz="2000" dirty="0"/>
              <a:t>.  </a:t>
            </a:r>
          </a:p>
          <a:p>
            <a:r>
              <a:rPr lang="en-US" sz="2000" dirty="0"/>
              <a:t>When setting up the new fiscal year, you will want to make note that these FCPs are now Prior Year.</a:t>
            </a:r>
          </a:p>
          <a:p>
            <a:r>
              <a:rPr lang="en-US" sz="2000" dirty="0"/>
              <a:t>The remaining balances from each Prior Year (PY) FCP will need to be entered.  This can be found by either looking at your previous fiscal year ending balance in </a:t>
            </a:r>
            <a:r>
              <a:rPr lang="en-US" sz="2000" dirty="0" err="1"/>
              <a:t>WinRMS</a:t>
            </a:r>
            <a:r>
              <a:rPr lang="en-US" sz="2000" dirty="0"/>
              <a:t> or from the Status of Allowance (SOA - FMS).  For salaries, you need to account for accruals and PP20 split.</a:t>
            </a:r>
          </a:p>
          <a:p>
            <a:r>
              <a:rPr lang="en-US" sz="2000" dirty="0"/>
              <a:t>To enter the remaining balance for each PY FCP in the new fiscal year, you will want to allocate the amount to the FCP and then distribute to the accounts.</a:t>
            </a:r>
          </a:p>
          <a:p>
            <a:r>
              <a:rPr lang="en-US" sz="2000" dirty="0"/>
              <a:t>I recommend no longer downloading the PY FCP and doing manual entries of any adjustments/items.</a:t>
            </a:r>
          </a:p>
          <a:p>
            <a:endParaRPr lang="en-US" dirty="0"/>
          </a:p>
        </p:txBody>
      </p:sp>
    </p:spTree>
    <p:extLst>
      <p:ext uri="{BB962C8B-B14F-4D97-AF65-F5344CB8AC3E}">
        <p14:creationId xmlns:p14="http://schemas.microsoft.com/office/powerpoint/2010/main" val="3573105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49D6-8A6E-4E19-B354-19F6167FF1E0}"/>
              </a:ext>
            </a:extLst>
          </p:cNvPr>
          <p:cNvSpPr>
            <a:spLocks noGrp="1"/>
          </p:cNvSpPr>
          <p:nvPr>
            <p:ph type="title"/>
          </p:nvPr>
        </p:nvSpPr>
        <p:spPr/>
        <p:txBody>
          <a:bodyPr/>
          <a:lstStyle/>
          <a:p>
            <a:r>
              <a:rPr lang="en-US" dirty="0"/>
              <a:t>Final Balance of Salary FCPs</a:t>
            </a:r>
          </a:p>
        </p:txBody>
      </p:sp>
      <p:sp>
        <p:nvSpPr>
          <p:cNvPr id="3" name="Content Placeholder 2">
            <a:extLst>
              <a:ext uri="{FF2B5EF4-FFF2-40B4-BE49-F238E27FC236}">
                <a16:creationId xmlns:a16="http://schemas.microsoft.com/office/drawing/2014/main" id="{AB15DBA9-5090-4797-9D4E-048481A1A3AF}"/>
              </a:ext>
            </a:extLst>
          </p:cNvPr>
          <p:cNvSpPr>
            <a:spLocks noGrp="1"/>
          </p:cNvSpPr>
          <p:nvPr>
            <p:ph idx="1"/>
          </p:nvPr>
        </p:nvSpPr>
        <p:spPr/>
        <p:txBody>
          <a:bodyPr/>
          <a:lstStyle/>
          <a:p>
            <a:r>
              <a:rPr lang="en-US" dirty="0"/>
              <a:t>In </a:t>
            </a:r>
            <a:r>
              <a:rPr lang="en-US" dirty="0" err="1"/>
              <a:t>WinRMS</a:t>
            </a:r>
            <a:r>
              <a:rPr lang="en-US" dirty="0"/>
              <a:t> Session 2, we discussed how to balance salary FCPs.  </a:t>
            </a:r>
          </a:p>
          <a:p>
            <a:r>
              <a:rPr lang="en-US" dirty="0"/>
              <a:t>This session will focus on the accruals and final Pay Period 20 split between this fiscal year and next.</a:t>
            </a:r>
          </a:p>
          <a:p>
            <a:r>
              <a:rPr lang="en-US" dirty="0"/>
              <a:t>Each year, </a:t>
            </a:r>
            <a:r>
              <a:rPr lang="en-US" dirty="0" err="1"/>
              <a:t>WinRMS</a:t>
            </a:r>
            <a:r>
              <a:rPr lang="en-US" dirty="0"/>
              <a:t> will publish a Pay Calendar List.  This list shows how </a:t>
            </a:r>
            <a:r>
              <a:rPr lang="en-US" dirty="0" err="1"/>
              <a:t>WinRMS</a:t>
            </a:r>
            <a:r>
              <a:rPr lang="en-US" dirty="0"/>
              <a:t> accounts for accruals and is particularly important at the end of the year. It can be found by going to: Reports -&gt; Employee – Salary Reports -&gt; Pay Calendar List </a:t>
            </a:r>
          </a:p>
          <a:p>
            <a:pPr marL="0" indent="0">
              <a:buNone/>
            </a:pPr>
            <a:endParaRPr lang="en-US" dirty="0"/>
          </a:p>
        </p:txBody>
      </p:sp>
    </p:spTree>
    <p:extLst>
      <p:ext uri="{BB962C8B-B14F-4D97-AF65-F5344CB8AC3E}">
        <p14:creationId xmlns:p14="http://schemas.microsoft.com/office/powerpoint/2010/main" val="908466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A04FF5F-DFB7-4688-B520-355A39FFF9F7}"/>
              </a:ext>
            </a:extLst>
          </p:cNvPr>
          <p:cNvSpPr>
            <a:spLocks noGrp="1"/>
          </p:cNvSpPr>
          <p:nvPr>
            <p:ph idx="1"/>
          </p:nvPr>
        </p:nvSpPr>
        <p:spPr>
          <a:xfrm>
            <a:off x="710390" y="887305"/>
            <a:ext cx="3738780" cy="5692330"/>
          </a:xfrm>
        </p:spPr>
        <p:txBody>
          <a:bodyPr>
            <a:normAutofit lnSpcReduction="10000"/>
          </a:bodyPr>
          <a:lstStyle/>
          <a:p>
            <a:r>
              <a:rPr lang="en-US" sz="2000" dirty="0"/>
              <a:t>Here is the Pay Calendar for FY21.</a:t>
            </a:r>
          </a:p>
          <a:p>
            <a:r>
              <a:rPr lang="en-US" sz="2000" dirty="0"/>
              <a:t>You can see that when PP18 downloads, it is accounting for 240% and then PP 19 is showing at 0%.  </a:t>
            </a:r>
          </a:p>
          <a:p>
            <a:r>
              <a:rPr lang="en-US" sz="2000" dirty="0"/>
              <a:t>This is because PP 19 and 4 days of PP20 will hit the FY21/22 Salary FCP.  However, it doesn’t occur until after October 1</a:t>
            </a:r>
            <a:r>
              <a:rPr lang="en-US" sz="2000" baseline="30000" dirty="0"/>
              <a:t>st</a:t>
            </a:r>
            <a:r>
              <a:rPr lang="en-US" sz="2000" dirty="0"/>
              <a:t>.  </a:t>
            </a:r>
          </a:p>
          <a:p>
            <a:r>
              <a:rPr lang="en-US" sz="2000" dirty="0" err="1"/>
              <a:t>WinRMS</a:t>
            </a:r>
            <a:r>
              <a:rPr lang="en-US" sz="2000" dirty="0"/>
              <a:t> is accounting for that and entering the 1.4 pay periods as an accrual.</a:t>
            </a:r>
          </a:p>
          <a:p>
            <a:r>
              <a:rPr lang="en-US" sz="2000" dirty="0"/>
              <a:t>When you go to balance your final salary FCPs this is why you might be off slightly from what the SOA says actually hit the FCP and what </a:t>
            </a:r>
            <a:r>
              <a:rPr lang="en-US" sz="2000" dirty="0" err="1"/>
              <a:t>WinRMS</a:t>
            </a:r>
            <a:r>
              <a:rPr lang="en-US" sz="2000" dirty="0"/>
              <a:t> estimated based on accruals.</a:t>
            </a:r>
          </a:p>
        </p:txBody>
      </p:sp>
      <p:pic>
        <p:nvPicPr>
          <p:cNvPr id="7" name="Picture 6">
            <a:extLst>
              <a:ext uri="{FF2B5EF4-FFF2-40B4-BE49-F238E27FC236}">
                <a16:creationId xmlns:a16="http://schemas.microsoft.com/office/drawing/2014/main" id="{6F23C24E-FD46-4707-83FD-AB02EC1E8E7A}"/>
              </a:ext>
            </a:extLst>
          </p:cNvPr>
          <p:cNvPicPr>
            <a:picLocks noChangeAspect="1"/>
          </p:cNvPicPr>
          <p:nvPr/>
        </p:nvPicPr>
        <p:blipFill>
          <a:blip r:embed="rId2"/>
          <a:stretch>
            <a:fillRect/>
          </a:stretch>
        </p:blipFill>
        <p:spPr>
          <a:xfrm>
            <a:off x="4900303" y="0"/>
            <a:ext cx="7215491" cy="6858000"/>
          </a:xfrm>
          <a:prstGeom prst="rect">
            <a:avLst/>
          </a:prstGeom>
        </p:spPr>
      </p:pic>
    </p:spTree>
    <p:extLst>
      <p:ext uri="{BB962C8B-B14F-4D97-AF65-F5344CB8AC3E}">
        <p14:creationId xmlns:p14="http://schemas.microsoft.com/office/powerpoint/2010/main" val="40782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D416-5C44-4C61-9373-6B62182D09F3}"/>
              </a:ext>
            </a:extLst>
          </p:cNvPr>
          <p:cNvSpPr>
            <a:spLocks noGrp="1"/>
          </p:cNvSpPr>
          <p:nvPr>
            <p:ph type="title"/>
          </p:nvPr>
        </p:nvSpPr>
        <p:spPr>
          <a:xfrm>
            <a:off x="839788" y="0"/>
            <a:ext cx="4343400" cy="822121"/>
          </a:xfrm>
        </p:spPr>
        <p:txBody>
          <a:bodyPr/>
          <a:lstStyle/>
          <a:p>
            <a:r>
              <a:rPr lang="en-US" dirty="0" err="1"/>
              <a:t>WinRMS</a:t>
            </a:r>
            <a:r>
              <a:rPr lang="en-US" dirty="0"/>
              <a:t> Accrual Report</a:t>
            </a:r>
          </a:p>
        </p:txBody>
      </p:sp>
      <p:sp>
        <p:nvSpPr>
          <p:cNvPr id="4" name="Text Placeholder 3">
            <a:extLst>
              <a:ext uri="{FF2B5EF4-FFF2-40B4-BE49-F238E27FC236}">
                <a16:creationId xmlns:a16="http://schemas.microsoft.com/office/drawing/2014/main" id="{9F40CF8D-7017-4EE6-9611-5C712DF9FDDC}"/>
              </a:ext>
            </a:extLst>
          </p:cNvPr>
          <p:cNvSpPr>
            <a:spLocks noGrp="1"/>
          </p:cNvSpPr>
          <p:nvPr>
            <p:ph type="body" sz="half" idx="2"/>
          </p:nvPr>
        </p:nvSpPr>
        <p:spPr>
          <a:xfrm>
            <a:off x="906900" y="1252057"/>
            <a:ext cx="3932237" cy="3811588"/>
          </a:xfrm>
        </p:spPr>
        <p:txBody>
          <a:bodyPr/>
          <a:lstStyle/>
          <a:p>
            <a:r>
              <a:rPr lang="en-US" sz="2000" dirty="0"/>
              <a:t>If you want to know what </a:t>
            </a:r>
            <a:r>
              <a:rPr lang="en-US" sz="2000" dirty="0" err="1"/>
              <a:t>WinRMS</a:t>
            </a:r>
            <a:r>
              <a:rPr lang="en-US" sz="2000" dirty="0"/>
              <a:t> determined to be the accrual amount by individual, there is a new report for that.</a:t>
            </a:r>
          </a:p>
          <a:p>
            <a:r>
              <a:rPr lang="en-US" sz="2000" dirty="0"/>
              <a:t>Go to Reports -&gt; Employee-Salary Reports -&gt; Year End Accrual By CP and Employee.  Then select on the FCP that you want to view.</a:t>
            </a:r>
          </a:p>
          <a:p>
            <a:endParaRPr lang="en-US" dirty="0"/>
          </a:p>
        </p:txBody>
      </p:sp>
      <p:sp>
        <p:nvSpPr>
          <p:cNvPr id="5" name="Slide Number Placeholder 4">
            <a:extLst>
              <a:ext uri="{FF2B5EF4-FFF2-40B4-BE49-F238E27FC236}">
                <a16:creationId xmlns:a16="http://schemas.microsoft.com/office/drawing/2014/main" id="{8640CFB1-4825-4342-A5DC-DA783C722CBC}"/>
              </a:ext>
            </a:extLst>
          </p:cNvPr>
          <p:cNvSpPr>
            <a:spLocks noGrp="1"/>
          </p:cNvSpPr>
          <p:nvPr>
            <p:ph type="sldNum" sz="quarter" idx="12"/>
          </p:nvPr>
        </p:nvSpPr>
        <p:spPr/>
        <p:txBody>
          <a:bodyPr/>
          <a:lstStyle/>
          <a:p>
            <a:fld id="{670A9334-4E67-F94F-A05E-0CE8B74A054E}" type="slidenum">
              <a:rPr lang="en-US" smtClean="0"/>
              <a:pPr/>
              <a:t>24</a:t>
            </a:fld>
            <a:endParaRPr lang="en-US"/>
          </a:p>
        </p:txBody>
      </p:sp>
      <p:pic>
        <p:nvPicPr>
          <p:cNvPr id="6" name="Content Placeholder 5">
            <a:extLst>
              <a:ext uri="{FF2B5EF4-FFF2-40B4-BE49-F238E27FC236}">
                <a16:creationId xmlns:a16="http://schemas.microsoft.com/office/drawing/2014/main" id="{399EF66C-C07B-41EB-A38D-EB680887D1DD}"/>
              </a:ext>
            </a:extLst>
          </p:cNvPr>
          <p:cNvPicPr>
            <a:picLocks noGrp="1" noChangeAspect="1"/>
          </p:cNvPicPr>
          <p:nvPr>
            <p:ph idx="1"/>
          </p:nvPr>
        </p:nvPicPr>
        <p:blipFill>
          <a:blip r:embed="rId2"/>
          <a:stretch>
            <a:fillRect/>
          </a:stretch>
        </p:blipFill>
        <p:spPr>
          <a:xfrm>
            <a:off x="5280490" y="987425"/>
            <a:ext cx="5977595" cy="4873625"/>
          </a:xfrm>
          <a:prstGeom prst="rect">
            <a:avLst/>
          </a:prstGeom>
        </p:spPr>
      </p:pic>
    </p:spTree>
    <p:extLst>
      <p:ext uri="{BB962C8B-B14F-4D97-AF65-F5344CB8AC3E}">
        <p14:creationId xmlns:p14="http://schemas.microsoft.com/office/powerpoint/2010/main" val="1118198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2F66-263F-47CE-95A0-836724A5D058}"/>
              </a:ext>
            </a:extLst>
          </p:cNvPr>
          <p:cNvSpPr>
            <a:spLocks noGrp="1"/>
          </p:cNvSpPr>
          <p:nvPr>
            <p:ph type="title"/>
          </p:nvPr>
        </p:nvSpPr>
        <p:spPr/>
        <p:txBody>
          <a:bodyPr/>
          <a:lstStyle/>
          <a:p>
            <a:r>
              <a:rPr lang="en-US" dirty="0"/>
              <a:t>Pay Period 20 Split	</a:t>
            </a:r>
          </a:p>
        </p:txBody>
      </p:sp>
      <p:sp>
        <p:nvSpPr>
          <p:cNvPr id="3" name="Content Placeholder 2">
            <a:extLst>
              <a:ext uri="{FF2B5EF4-FFF2-40B4-BE49-F238E27FC236}">
                <a16:creationId xmlns:a16="http://schemas.microsoft.com/office/drawing/2014/main" id="{4D53CA86-5BE3-4FD8-A945-563861CCBD69}"/>
              </a:ext>
            </a:extLst>
          </p:cNvPr>
          <p:cNvSpPr>
            <a:spLocks noGrp="1"/>
          </p:cNvSpPr>
          <p:nvPr>
            <p:ph idx="1"/>
          </p:nvPr>
        </p:nvSpPr>
        <p:spPr>
          <a:xfrm>
            <a:off x="781398" y="1253331"/>
            <a:ext cx="3623258" cy="4351338"/>
          </a:xfrm>
        </p:spPr>
        <p:txBody>
          <a:bodyPr/>
          <a:lstStyle/>
          <a:p>
            <a:r>
              <a:rPr lang="en-US" sz="2000" dirty="0"/>
              <a:t>Pay Period 20 is split between the fiscal years.  PP20 will download into the new fiscal year in </a:t>
            </a:r>
            <a:r>
              <a:rPr lang="en-US" sz="2000" dirty="0" err="1"/>
              <a:t>WinRMS</a:t>
            </a:r>
            <a:r>
              <a:rPr lang="en-US" sz="2000" dirty="0"/>
              <a:t>, but you can see from the FY21 Pay Calendar that it was only factored at 70%.  </a:t>
            </a:r>
          </a:p>
        </p:txBody>
      </p:sp>
      <p:pic>
        <p:nvPicPr>
          <p:cNvPr id="4" name="Picture 3">
            <a:extLst>
              <a:ext uri="{FF2B5EF4-FFF2-40B4-BE49-F238E27FC236}">
                <a16:creationId xmlns:a16="http://schemas.microsoft.com/office/drawing/2014/main" id="{57430FE4-CA83-42C3-80D4-20BAB324CA4A}"/>
              </a:ext>
            </a:extLst>
          </p:cNvPr>
          <p:cNvPicPr>
            <a:picLocks noChangeAspect="1"/>
          </p:cNvPicPr>
          <p:nvPr/>
        </p:nvPicPr>
        <p:blipFill>
          <a:blip r:embed="rId2"/>
          <a:stretch>
            <a:fillRect/>
          </a:stretch>
        </p:blipFill>
        <p:spPr>
          <a:xfrm>
            <a:off x="4900303" y="0"/>
            <a:ext cx="7215491" cy="6858000"/>
          </a:xfrm>
          <a:prstGeom prst="rect">
            <a:avLst/>
          </a:prstGeom>
        </p:spPr>
      </p:pic>
    </p:spTree>
    <p:extLst>
      <p:ext uri="{BB962C8B-B14F-4D97-AF65-F5344CB8AC3E}">
        <p14:creationId xmlns:p14="http://schemas.microsoft.com/office/powerpoint/2010/main" val="2968836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8AAA-450D-46BE-BE23-6DE974E0DB3F}"/>
              </a:ext>
            </a:extLst>
          </p:cNvPr>
          <p:cNvSpPr>
            <a:spLocks noGrp="1"/>
          </p:cNvSpPr>
          <p:nvPr>
            <p:ph type="title"/>
          </p:nvPr>
        </p:nvSpPr>
        <p:spPr/>
        <p:txBody>
          <a:bodyPr/>
          <a:lstStyle/>
          <a:p>
            <a:r>
              <a:rPr lang="en-US" dirty="0"/>
              <a:t>Pay Period 20 Split (</a:t>
            </a:r>
            <a:r>
              <a:rPr lang="en-US" dirty="0" err="1"/>
              <a:t>cont</a:t>
            </a:r>
            <a:r>
              <a:rPr lang="en-US" dirty="0"/>
              <a:t>)</a:t>
            </a:r>
          </a:p>
        </p:txBody>
      </p:sp>
      <p:sp>
        <p:nvSpPr>
          <p:cNvPr id="3" name="Content Placeholder 2">
            <a:extLst>
              <a:ext uri="{FF2B5EF4-FFF2-40B4-BE49-F238E27FC236}">
                <a16:creationId xmlns:a16="http://schemas.microsoft.com/office/drawing/2014/main" id="{52AAC079-93CD-4D13-99F9-ACB4D6C64D34}"/>
              </a:ext>
            </a:extLst>
          </p:cNvPr>
          <p:cNvSpPr>
            <a:spLocks noGrp="1"/>
          </p:cNvSpPr>
          <p:nvPr>
            <p:ph idx="1"/>
          </p:nvPr>
        </p:nvSpPr>
        <p:spPr>
          <a:xfrm>
            <a:off x="371474" y="1361621"/>
            <a:ext cx="11058525" cy="4351338"/>
          </a:xfrm>
        </p:spPr>
        <p:txBody>
          <a:bodyPr/>
          <a:lstStyle/>
          <a:p>
            <a:r>
              <a:rPr lang="en-US" dirty="0"/>
              <a:t>In order to determine the salary amount that was split between fiscal years, you can view the F20 report in the VSSC - </a:t>
            </a:r>
            <a:r>
              <a:rPr lang="en-US" dirty="0">
                <a:hlinkClick r:id="rId2"/>
              </a:rPr>
              <a:t>VSSC - VHA Support Service Center (va.gov)</a:t>
            </a:r>
            <a:endParaRPr lang="en-US" dirty="0"/>
          </a:p>
          <a:p>
            <a:r>
              <a:rPr lang="en-US" dirty="0"/>
              <a:t>Select F20D – Daily Activity by Account Classification Code</a:t>
            </a:r>
          </a:p>
          <a:p>
            <a:r>
              <a:rPr lang="en-US" dirty="0"/>
              <a:t>You can see below there were two transactions for PP20</a:t>
            </a:r>
          </a:p>
          <a:p>
            <a:r>
              <a:rPr lang="en-US" dirty="0"/>
              <a:t>If you have been tracking your salaries via spreadsheet, you will want to enter the PP20 split.</a:t>
            </a:r>
          </a:p>
          <a:p>
            <a:endParaRPr lang="en-US" dirty="0"/>
          </a:p>
        </p:txBody>
      </p:sp>
      <p:graphicFrame>
        <p:nvGraphicFramePr>
          <p:cNvPr id="4" name="Table 3">
            <a:extLst>
              <a:ext uri="{FF2B5EF4-FFF2-40B4-BE49-F238E27FC236}">
                <a16:creationId xmlns:a16="http://schemas.microsoft.com/office/drawing/2014/main" id="{10B0E2D9-64B2-4FA7-B306-29B3D0C33324}"/>
              </a:ext>
            </a:extLst>
          </p:cNvPr>
          <p:cNvGraphicFramePr>
            <a:graphicFrameLocks noGrp="1"/>
          </p:cNvGraphicFramePr>
          <p:nvPr>
            <p:extLst>
              <p:ext uri="{D42A27DB-BD31-4B8C-83A1-F6EECF244321}">
                <p14:modId xmlns:p14="http://schemas.microsoft.com/office/powerpoint/2010/main" val="3693151857"/>
              </p:ext>
            </p:extLst>
          </p:nvPr>
        </p:nvGraphicFramePr>
        <p:xfrm>
          <a:off x="118844" y="4586408"/>
          <a:ext cx="11954311" cy="1703523"/>
        </p:xfrm>
        <a:graphic>
          <a:graphicData uri="http://schemas.openxmlformats.org/drawingml/2006/table">
            <a:tbl>
              <a:tblPr>
                <a:tableStyleId>{5C22544A-7EE6-4342-B048-85BDC9FD1C3A}</a:tableStyleId>
              </a:tblPr>
              <a:tblGrid>
                <a:gridCol w="536895">
                  <a:extLst>
                    <a:ext uri="{9D8B030D-6E8A-4147-A177-3AD203B41FA5}">
                      <a16:colId xmlns:a16="http://schemas.microsoft.com/office/drawing/2014/main" val="228208836"/>
                    </a:ext>
                  </a:extLst>
                </a:gridCol>
                <a:gridCol w="562063">
                  <a:extLst>
                    <a:ext uri="{9D8B030D-6E8A-4147-A177-3AD203B41FA5}">
                      <a16:colId xmlns:a16="http://schemas.microsoft.com/office/drawing/2014/main" val="1373433387"/>
                    </a:ext>
                  </a:extLst>
                </a:gridCol>
                <a:gridCol w="354023">
                  <a:extLst>
                    <a:ext uri="{9D8B030D-6E8A-4147-A177-3AD203B41FA5}">
                      <a16:colId xmlns:a16="http://schemas.microsoft.com/office/drawing/2014/main" val="721447720"/>
                    </a:ext>
                  </a:extLst>
                </a:gridCol>
                <a:gridCol w="272433">
                  <a:extLst>
                    <a:ext uri="{9D8B030D-6E8A-4147-A177-3AD203B41FA5}">
                      <a16:colId xmlns:a16="http://schemas.microsoft.com/office/drawing/2014/main" val="3344219737"/>
                    </a:ext>
                  </a:extLst>
                </a:gridCol>
                <a:gridCol w="774505">
                  <a:extLst>
                    <a:ext uri="{9D8B030D-6E8A-4147-A177-3AD203B41FA5}">
                      <a16:colId xmlns:a16="http://schemas.microsoft.com/office/drawing/2014/main" val="3219387339"/>
                    </a:ext>
                  </a:extLst>
                </a:gridCol>
                <a:gridCol w="755009">
                  <a:extLst>
                    <a:ext uri="{9D8B030D-6E8A-4147-A177-3AD203B41FA5}">
                      <a16:colId xmlns:a16="http://schemas.microsoft.com/office/drawing/2014/main" val="3126859450"/>
                    </a:ext>
                  </a:extLst>
                </a:gridCol>
                <a:gridCol w="771788">
                  <a:extLst>
                    <a:ext uri="{9D8B030D-6E8A-4147-A177-3AD203B41FA5}">
                      <a16:colId xmlns:a16="http://schemas.microsoft.com/office/drawing/2014/main" val="2650487121"/>
                    </a:ext>
                  </a:extLst>
                </a:gridCol>
                <a:gridCol w="805343">
                  <a:extLst>
                    <a:ext uri="{9D8B030D-6E8A-4147-A177-3AD203B41FA5}">
                      <a16:colId xmlns:a16="http://schemas.microsoft.com/office/drawing/2014/main" val="2138225002"/>
                    </a:ext>
                  </a:extLst>
                </a:gridCol>
                <a:gridCol w="318781">
                  <a:extLst>
                    <a:ext uri="{9D8B030D-6E8A-4147-A177-3AD203B41FA5}">
                      <a16:colId xmlns:a16="http://schemas.microsoft.com/office/drawing/2014/main" val="3072786559"/>
                    </a:ext>
                  </a:extLst>
                </a:gridCol>
                <a:gridCol w="411061">
                  <a:extLst>
                    <a:ext uri="{9D8B030D-6E8A-4147-A177-3AD203B41FA5}">
                      <a16:colId xmlns:a16="http://schemas.microsoft.com/office/drawing/2014/main" val="2121492962"/>
                    </a:ext>
                  </a:extLst>
                </a:gridCol>
                <a:gridCol w="721453">
                  <a:extLst>
                    <a:ext uri="{9D8B030D-6E8A-4147-A177-3AD203B41FA5}">
                      <a16:colId xmlns:a16="http://schemas.microsoft.com/office/drawing/2014/main" val="2669582867"/>
                    </a:ext>
                  </a:extLst>
                </a:gridCol>
                <a:gridCol w="585514">
                  <a:extLst>
                    <a:ext uri="{9D8B030D-6E8A-4147-A177-3AD203B41FA5}">
                      <a16:colId xmlns:a16="http://schemas.microsoft.com/office/drawing/2014/main" val="1658740982"/>
                    </a:ext>
                  </a:extLst>
                </a:gridCol>
                <a:gridCol w="817303">
                  <a:extLst>
                    <a:ext uri="{9D8B030D-6E8A-4147-A177-3AD203B41FA5}">
                      <a16:colId xmlns:a16="http://schemas.microsoft.com/office/drawing/2014/main" val="2940903738"/>
                    </a:ext>
                  </a:extLst>
                </a:gridCol>
                <a:gridCol w="795099">
                  <a:extLst>
                    <a:ext uri="{9D8B030D-6E8A-4147-A177-3AD203B41FA5}">
                      <a16:colId xmlns:a16="http://schemas.microsoft.com/office/drawing/2014/main" val="2898298114"/>
                    </a:ext>
                  </a:extLst>
                </a:gridCol>
                <a:gridCol w="839508">
                  <a:extLst>
                    <a:ext uri="{9D8B030D-6E8A-4147-A177-3AD203B41FA5}">
                      <a16:colId xmlns:a16="http://schemas.microsoft.com/office/drawing/2014/main" val="2437002808"/>
                    </a:ext>
                  </a:extLst>
                </a:gridCol>
                <a:gridCol w="908115">
                  <a:extLst>
                    <a:ext uri="{9D8B030D-6E8A-4147-A177-3AD203B41FA5}">
                      <a16:colId xmlns:a16="http://schemas.microsoft.com/office/drawing/2014/main" val="4120795238"/>
                    </a:ext>
                  </a:extLst>
                </a:gridCol>
                <a:gridCol w="817303">
                  <a:extLst>
                    <a:ext uri="{9D8B030D-6E8A-4147-A177-3AD203B41FA5}">
                      <a16:colId xmlns:a16="http://schemas.microsoft.com/office/drawing/2014/main" val="2448864906"/>
                    </a:ext>
                  </a:extLst>
                </a:gridCol>
                <a:gridCol w="908115">
                  <a:extLst>
                    <a:ext uri="{9D8B030D-6E8A-4147-A177-3AD203B41FA5}">
                      <a16:colId xmlns:a16="http://schemas.microsoft.com/office/drawing/2014/main" val="1544089621"/>
                    </a:ext>
                  </a:extLst>
                </a:gridCol>
              </a:tblGrid>
              <a:tr h="687283">
                <a:tc>
                  <a:txBody>
                    <a:bodyPr/>
                    <a:lstStyle/>
                    <a:p>
                      <a:pPr algn="ctr" rtl="0" fontAlgn="b"/>
                      <a:r>
                        <a:rPr lang="en-US" sz="1200" u="none" strike="noStrike" dirty="0">
                          <a:effectLst/>
                        </a:rPr>
                        <a:t>Fund </a:t>
                      </a:r>
                      <a:endParaRPr lang="en-US" sz="1200" b="1" i="0" u="none" strike="noStrike" dirty="0">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dirty="0">
                          <a:effectLst/>
                        </a:rPr>
                        <a:t>Station</a:t>
                      </a:r>
                      <a:endParaRPr lang="en-US" sz="1200" b="1" i="0" u="none" strike="noStrike" dirty="0">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a:effectLst/>
                        </a:rPr>
                        <a:t>A/O</a:t>
                      </a:r>
                      <a:endParaRPr lang="en-US" sz="1200" b="1" i="0" u="none" strike="noStrike">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a:effectLst/>
                        </a:rPr>
                        <a:t>BFY</a:t>
                      </a:r>
                      <a:endParaRPr lang="en-US" sz="1200" b="1" i="0" u="none" strike="noStrike">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a:effectLst/>
                        </a:rPr>
                        <a:t>Run Date</a:t>
                      </a:r>
                      <a:endParaRPr lang="en-US" sz="1200" b="1" i="0" u="none" strike="noStrike">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dirty="0">
                          <a:effectLst/>
                        </a:rPr>
                        <a:t>Transaction Date</a:t>
                      </a:r>
                      <a:endParaRPr lang="en-US" sz="1200" b="1" i="0" u="none" strike="noStrike" dirty="0">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a:effectLst/>
                        </a:rPr>
                        <a:t>ACC No</a:t>
                      </a:r>
                      <a:endParaRPr lang="en-US" sz="1200" b="1" i="0" u="none" strike="noStrike">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a:effectLst/>
                        </a:rPr>
                        <a:t>Document ID</a:t>
                      </a:r>
                      <a:endParaRPr lang="en-US" sz="1200" b="1" i="0" u="none" strike="noStrike">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a:effectLst/>
                        </a:rPr>
                        <a:t>BOC</a:t>
                      </a:r>
                      <a:endParaRPr lang="en-US" sz="1200" b="1" i="0" u="none" strike="noStrike">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a:effectLst/>
                        </a:rPr>
                        <a:t>Cost Ctr</a:t>
                      </a:r>
                      <a:endParaRPr lang="en-US" sz="1200" b="1" i="0" u="none" strike="noStrike">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a:effectLst/>
                        </a:rPr>
                        <a:t>Cost Ctr (6 digit)</a:t>
                      </a:r>
                      <a:endParaRPr lang="en-US" sz="1200" b="1" i="0" u="none" strike="noStrike">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a:effectLst/>
                        </a:rPr>
                        <a:t>Vendor Name</a:t>
                      </a:r>
                      <a:endParaRPr lang="en-US" sz="1200" b="1" i="0" u="none" strike="noStrike">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a:effectLst/>
                        </a:rPr>
                        <a:t>Budget Ceiling Beginning Balance</a:t>
                      </a:r>
                      <a:endParaRPr lang="en-US" sz="1200" b="1" i="0" u="none" strike="noStrike">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a:effectLst/>
                        </a:rPr>
                        <a:t>Ceiling Adjustment Amount</a:t>
                      </a:r>
                      <a:endParaRPr lang="en-US" sz="1200" b="1" i="0" u="none" strike="noStrike">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a:effectLst/>
                        </a:rPr>
                        <a:t>Budget Ceiling Ending Balance</a:t>
                      </a:r>
                      <a:endParaRPr lang="en-US" sz="1200" b="1" i="0" u="none" strike="noStrike">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a:effectLst/>
                        </a:rPr>
                        <a:t>Obligations Beginning Balance</a:t>
                      </a:r>
                      <a:endParaRPr lang="en-US" sz="1200" b="1" i="0" u="none" strike="noStrike">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a:effectLst/>
                        </a:rPr>
                        <a:t>Obligation Adjustment Amount</a:t>
                      </a:r>
                      <a:endParaRPr lang="en-US" sz="1200" b="1" i="0" u="none" strike="noStrike">
                        <a:solidFill>
                          <a:srgbClr val="FFFFFF"/>
                        </a:solidFill>
                        <a:effectLst/>
                        <a:latin typeface="Arial" panose="020B0604020202020204" pitchFamily="34" charset="0"/>
                      </a:endParaRPr>
                    </a:p>
                  </a:txBody>
                  <a:tcPr marL="6655" marR="6655" marT="6655" marB="0" anchor="b"/>
                </a:tc>
                <a:tc>
                  <a:txBody>
                    <a:bodyPr/>
                    <a:lstStyle/>
                    <a:p>
                      <a:pPr algn="ctr" rtl="0" fontAlgn="b"/>
                      <a:r>
                        <a:rPr lang="en-US" sz="1200" u="none" strike="noStrike">
                          <a:effectLst/>
                        </a:rPr>
                        <a:t>Unobligated Ending Balance</a:t>
                      </a:r>
                      <a:endParaRPr lang="en-US" sz="1200" b="1" i="0" u="none" strike="noStrike">
                        <a:solidFill>
                          <a:srgbClr val="FFFFFF"/>
                        </a:solidFill>
                        <a:effectLst/>
                        <a:latin typeface="Arial" panose="020B0604020202020204" pitchFamily="34" charset="0"/>
                      </a:endParaRPr>
                    </a:p>
                  </a:txBody>
                  <a:tcPr marL="6655" marR="6655" marT="6655" marB="0" anchor="b"/>
                </a:tc>
                <a:extLst>
                  <a:ext uri="{0D108BD9-81ED-4DB2-BD59-A6C34878D82A}">
                    <a16:rowId xmlns:a16="http://schemas.microsoft.com/office/drawing/2014/main" val="3476153901"/>
                  </a:ext>
                </a:extLst>
              </a:tr>
              <a:tr h="482674">
                <a:tc>
                  <a:txBody>
                    <a:bodyPr/>
                    <a:lstStyle/>
                    <a:p>
                      <a:pPr algn="l" rtl="0" fontAlgn="t"/>
                      <a:r>
                        <a:rPr lang="en-US" sz="1200" u="none" strike="noStrike">
                          <a:effectLst/>
                        </a:rPr>
                        <a:t>0161A1</a:t>
                      </a:r>
                      <a:endParaRPr lang="en-US" sz="1200" b="0" i="0" u="none" strike="noStrike">
                        <a:solidFill>
                          <a:srgbClr val="000000"/>
                        </a:solidFill>
                        <a:effectLst/>
                        <a:latin typeface="Arial" panose="020B0604020202020204" pitchFamily="34" charset="0"/>
                      </a:endParaRPr>
                    </a:p>
                  </a:txBody>
                  <a:tcPr marL="6655" marR="6655" marT="6655" marB="0"/>
                </a:tc>
                <a:tc>
                  <a:txBody>
                    <a:bodyPr/>
                    <a:lstStyle/>
                    <a:p>
                      <a:pPr algn="ctr" rtl="0" fontAlgn="t"/>
                      <a:r>
                        <a:rPr lang="en-US" sz="1200" u="none" strike="noStrike" dirty="0">
                          <a:effectLst/>
                        </a:rPr>
                        <a:t>636</a:t>
                      </a:r>
                      <a:endParaRPr lang="en-US" sz="1200" b="0" i="0" u="none" strike="noStrike" dirty="0">
                        <a:solidFill>
                          <a:srgbClr val="000000"/>
                        </a:solidFill>
                        <a:effectLst/>
                        <a:latin typeface="Arial" panose="020B0604020202020204" pitchFamily="34" charset="0"/>
                      </a:endParaRPr>
                    </a:p>
                  </a:txBody>
                  <a:tcPr marL="6655" marR="6655" marT="6655" marB="0"/>
                </a:tc>
                <a:tc>
                  <a:txBody>
                    <a:bodyPr/>
                    <a:lstStyle/>
                    <a:p>
                      <a:pPr algn="l" rtl="0" fontAlgn="t"/>
                      <a:r>
                        <a:rPr lang="en-US" sz="1200" u="none" strike="noStrike" dirty="0">
                          <a:effectLst/>
                        </a:rPr>
                        <a:t>10</a:t>
                      </a:r>
                      <a:endParaRPr lang="en-US" sz="1200" b="0" i="0" u="none" strike="noStrike" dirty="0">
                        <a:solidFill>
                          <a:srgbClr val="000000"/>
                        </a:solidFill>
                        <a:effectLst/>
                        <a:latin typeface="Arial" panose="020B0604020202020204" pitchFamily="34" charset="0"/>
                      </a:endParaRPr>
                    </a:p>
                  </a:txBody>
                  <a:tcPr marL="6655" marR="6655" marT="6655" marB="0"/>
                </a:tc>
                <a:tc>
                  <a:txBody>
                    <a:bodyPr/>
                    <a:lstStyle/>
                    <a:p>
                      <a:pPr algn="l" rtl="0" fontAlgn="t"/>
                      <a:r>
                        <a:rPr lang="en-US" sz="1200" u="none" strike="noStrike" dirty="0">
                          <a:effectLst/>
                          <a:highlight>
                            <a:srgbClr val="FFFF00"/>
                          </a:highlight>
                        </a:rPr>
                        <a:t>20</a:t>
                      </a:r>
                      <a:endParaRPr lang="en-US" sz="1200" b="0" i="0" u="none" strike="noStrike" dirty="0">
                        <a:solidFill>
                          <a:srgbClr val="000000"/>
                        </a:solidFill>
                        <a:effectLst/>
                        <a:highlight>
                          <a:srgbClr val="FFFF00"/>
                        </a:highlight>
                        <a:latin typeface="Arial" panose="020B0604020202020204" pitchFamily="34" charset="0"/>
                      </a:endParaRPr>
                    </a:p>
                  </a:txBody>
                  <a:tcPr marL="6655" marR="6655" marT="6655" marB="0"/>
                </a:tc>
                <a:tc>
                  <a:txBody>
                    <a:bodyPr/>
                    <a:lstStyle/>
                    <a:p>
                      <a:pPr algn="r" rtl="0" fontAlgn="t"/>
                      <a:r>
                        <a:rPr lang="en-US" sz="1200" u="none" strike="noStrike" dirty="0">
                          <a:effectLst/>
                        </a:rPr>
                        <a:t>20201020</a:t>
                      </a:r>
                      <a:endParaRPr lang="en-US" sz="1200" b="0" i="0" u="none" strike="noStrike" dirty="0">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dirty="0">
                          <a:effectLst/>
                        </a:rPr>
                        <a:t>20201019</a:t>
                      </a:r>
                      <a:endParaRPr lang="en-US" sz="1200" b="0" i="0" u="none" strike="noStrike" dirty="0">
                        <a:solidFill>
                          <a:srgbClr val="000000"/>
                        </a:solidFill>
                        <a:effectLst/>
                        <a:latin typeface="Arial" panose="020B0604020202020204" pitchFamily="34" charset="0"/>
                      </a:endParaRPr>
                    </a:p>
                  </a:txBody>
                  <a:tcPr marL="6655" marR="6655" marT="6655" marB="0"/>
                </a:tc>
                <a:tc>
                  <a:txBody>
                    <a:bodyPr/>
                    <a:lstStyle/>
                    <a:p>
                      <a:pPr algn="l" rtl="0" fontAlgn="t"/>
                      <a:r>
                        <a:rPr lang="en-US" sz="1200" u="none" strike="noStrike" dirty="0">
                          <a:effectLst/>
                        </a:rPr>
                        <a:t>810034401 </a:t>
                      </a:r>
                      <a:endParaRPr lang="en-US" sz="1200" b="0" i="0" u="none" strike="noStrike" dirty="0">
                        <a:solidFill>
                          <a:srgbClr val="000000"/>
                        </a:solidFill>
                        <a:effectLst/>
                        <a:latin typeface="Arial" panose="020B0604020202020204" pitchFamily="34" charset="0"/>
                      </a:endParaRPr>
                    </a:p>
                  </a:txBody>
                  <a:tcPr marL="6655" marR="6655" marT="6655" marB="0"/>
                </a:tc>
                <a:tc>
                  <a:txBody>
                    <a:bodyPr/>
                    <a:lstStyle/>
                    <a:p>
                      <a:pPr algn="l" rtl="0" fontAlgn="t"/>
                      <a:r>
                        <a:rPr lang="en-US" sz="1200" u="none" strike="noStrike" dirty="0">
                          <a:effectLst/>
                          <a:highlight>
                            <a:srgbClr val="FFFF00"/>
                          </a:highlight>
                        </a:rPr>
                        <a:t>PR 636PP20</a:t>
                      </a:r>
                      <a:endParaRPr lang="en-US" sz="1200" b="0" i="0" u="none" strike="noStrike" dirty="0">
                        <a:solidFill>
                          <a:srgbClr val="000000"/>
                        </a:solidFill>
                        <a:effectLst/>
                        <a:highlight>
                          <a:srgbClr val="FFFF00"/>
                        </a:highlight>
                        <a:latin typeface="Arial" panose="020B0604020202020204" pitchFamily="34" charset="0"/>
                      </a:endParaRPr>
                    </a:p>
                  </a:txBody>
                  <a:tcPr marL="6655" marR="6655" marT="6655" marB="0"/>
                </a:tc>
                <a:tc>
                  <a:txBody>
                    <a:bodyPr/>
                    <a:lstStyle/>
                    <a:p>
                      <a:pPr algn="l" rtl="0" fontAlgn="t"/>
                      <a:r>
                        <a:rPr lang="en-US" sz="1200" u="none" strike="noStrike" dirty="0">
                          <a:effectLst/>
                        </a:rPr>
                        <a:t>11</a:t>
                      </a:r>
                      <a:endParaRPr lang="en-US" sz="1200" b="0" i="0" u="none" strike="noStrike" dirty="0">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a:effectLst/>
                        </a:rPr>
                        <a:t>8101</a:t>
                      </a:r>
                      <a:endParaRPr lang="en-US" sz="1200" b="0" i="0" u="none" strike="noStrike">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a:effectLst/>
                        </a:rPr>
                        <a:t>810100</a:t>
                      </a:r>
                      <a:endParaRPr lang="en-US" sz="1200" b="0" i="0" u="none" strike="noStrike">
                        <a:solidFill>
                          <a:srgbClr val="000000"/>
                        </a:solidFill>
                        <a:effectLst/>
                        <a:latin typeface="Arial" panose="020B0604020202020204" pitchFamily="34" charset="0"/>
                      </a:endParaRPr>
                    </a:p>
                  </a:txBody>
                  <a:tcPr marL="6655" marR="6655" marT="6655" marB="0"/>
                </a:tc>
                <a:tc>
                  <a:txBody>
                    <a:bodyPr/>
                    <a:lstStyle/>
                    <a:p>
                      <a:pPr algn="l" rtl="0" fontAlgn="t"/>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a:effectLst/>
                        </a:rPr>
                        <a:t>$1,116,067.00</a:t>
                      </a:r>
                      <a:endParaRPr lang="en-US" sz="1200" b="0" i="0" u="none" strike="noStrike">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a:effectLst/>
                        </a:rPr>
                        <a:t>$0.00</a:t>
                      </a:r>
                      <a:endParaRPr lang="en-US" sz="1200" b="0" i="0" u="none" strike="noStrike">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a:effectLst/>
                        </a:rPr>
                        <a:t>$1,116,067.00</a:t>
                      </a:r>
                      <a:endParaRPr lang="en-US" sz="1200" b="0" i="0" u="none" strike="noStrike">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a:effectLst/>
                        </a:rPr>
                        <a:t>$867,487.08</a:t>
                      </a:r>
                      <a:endParaRPr lang="en-US" sz="1200" b="0" i="0" u="none" strike="noStrike">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dirty="0">
                          <a:effectLst/>
                          <a:highlight>
                            <a:srgbClr val="FFFF00"/>
                          </a:highlight>
                        </a:rPr>
                        <a:t>$16,174.07</a:t>
                      </a:r>
                      <a:endParaRPr lang="en-US" sz="1200" b="0" i="0" u="none" strike="noStrike" dirty="0">
                        <a:solidFill>
                          <a:srgbClr val="000000"/>
                        </a:solidFill>
                        <a:effectLst/>
                        <a:highlight>
                          <a:srgbClr val="FFFF00"/>
                        </a:highlight>
                        <a:latin typeface="Arial" panose="020B0604020202020204" pitchFamily="34" charset="0"/>
                      </a:endParaRPr>
                    </a:p>
                  </a:txBody>
                  <a:tcPr marL="6655" marR="6655" marT="6655" marB="0"/>
                </a:tc>
                <a:tc>
                  <a:txBody>
                    <a:bodyPr/>
                    <a:lstStyle/>
                    <a:p>
                      <a:pPr algn="r" rtl="0" fontAlgn="t"/>
                      <a:r>
                        <a:rPr lang="en-US" sz="1200" u="none" strike="noStrike">
                          <a:effectLst/>
                        </a:rPr>
                        <a:t>$232,405.85</a:t>
                      </a:r>
                      <a:endParaRPr lang="en-US" sz="1200" b="0" i="0" u="none" strike="noStrike">
                        <a:solidFill>
                          <a:srgbClr val="000000"/>
                        </a:solidFill>
                        <a:effectLst/>
                        <a:latin typeface="Arial" panose="020B0604020202020204" pitchFamily="34" charset="0"/>
                      </a:endParaRPr>
                    </a:p>
                  </a:txBody>
                  <a:tcPr marL="6655" marR="6655" marT="6655" marB="0"/>
                </a:tc>
                <a:extLst>
                  <a:ext uri="{0D108BD9-81ED-4DB2-BD59-A6C34878D82A}">
                    <a16:rowId xmlns:a16="http://schemas.microsoft.com/office/drawing/2014/main" val="2031846020"/>
                  </a:ext>
                </a:extLst>
              </a:tr>
              <a:tr h="482674">
                <a:tc>
                  <a:txBody>
                    <a:bodyPr/>
                    <a:lstStyle/>
                    <a:p>
                      <a:pPr algn="l" rtl="0" fontAlgn="t"/>
                      <a:r>
                        <a:rPr lang="en-US" sz="1200" u="none" strike="noStrike">
                          <a:effectLst/>
                        </a:rPr>
                        <a:t>0161A1</a:t>
                      </a:r>
                      <a:endParaRPr lang="en-US" sz="1200" b="0" i="0" u="none" strike="noStrike">
                        <a:solidFill>
                          <a:srgbClr val="000000"/>
                        </a:solidFill>
                        <a:effectLst/>
                        <a:latin typeface="Arial" panose="020B0604020202020204" pitchFamily="34" charset="0"/>
                      </a:endParaRPr>
                    </a:p>
                  </a:txBody>
                  <a:tcPr marL="6655" marR="6655" marT="6655" marB="0"/>
                </a:tc>
                <a:tc>
                  <a:txBody>
                    <a:bodyPr/>
                    <a:lstStyle/>
                    <a:p>
                      <a:pPr algn="ctr" rtl="0" fontAlgn="t"/>
                      <a:r>
                        <a:rPr lang="en-US" sz="1200" u="none" strike="noStrike">
                          <a:effectLst/>
                        </a:rPr>
                        <a:t>636</a:t>
                      </a:r>
                      <a:endParaRPr lang="en-US" sz="1200" b="0" i="0" u="none" strike="noStrike">
                        <a:solidFill>
                          <a:srgbClr val="000000"/>
                        </a:solidFill>
                        <a:effectLst/>
                        <a:latin typeface="Arial" panose="020B0604020202020204" pitchFamily="34" charset="0"/>
                      </a:endParaRPr>
                    </a:p>
                  </a:txBody>
                  <a:tcPr marL="6655" marR="6655" marT="6655" marB="0"/>
                </a:tc>
                <a:tc>
                  <a:txBody>
                    <a:bodyPr/>
                    <a:lstStyle/>
                    <a:p>
                      <a:pPr algn="l" rtl="0" fontAlgn="t"/>
                      <a:r>
                        <a:rPr lang="en-US" sz="1200" u="none" strike="noStrike">
                          <a:effectLst/>
                        </a:rPr>
                        <a:t>10</a:t>
                      </a:r>
                      <a:endParaRPr lang="en-US" sz="1200" b="0" i="0" u="none" strike="noStrike">
                        <a:solidFill>
                          <a:srgbClr val="000000"/>
                        </a:solidFill>
                        <a:effectLst/>
                        <a:latin typeface="Arial" panose="020B0604020202020204" pitchFamily="34" charset="0"/>
                      </a:endParaRPr>
                    </a:p>
                  </a:txBody>
                  <a:tcPr marL="6655" marR="6655" marT="6655" marB="0"/>
                </a:tc>
                <a:tc>
                  <a:txBody>
                    <a:bodyPr/>
                    <a:lstStyle/>
                    <a:p>
                      <a:pPr algn="l" rtl="0" fontAlgn="t"/>
                      <a:r>
                        <a:rPr lang="en-US" sz="1200" u="none" strike="noStrike" dirty="0">
                          <a:effectLst/>
                          <a:highlight>
                            <a:srgbClr val="FFFF00"/>
                          </a:highlight>
                        </a:rPr>
                        <a:t>21</a:t>
                      </a:r>
                      <a:endParaRPr lang="en-US" sz="1200" b="0" i="0" u="none" strike="noStrike" dirty="0">
                        <a:solidFill>
                          <a:srgbClr val="000000"/>
                        </a:solidFill>
                        <a:effectLst/>
                        <a:highlight>
                          <a:srgbClr val="FFFF00"/>
                        </a:highlight>
                        <a:latin typeface="Arial" panose="020B0604020202020204" pitchFamily="34" charset="0"/>
                      </a:endParaRPr>
                    </a:p>
                  </a:txBody>
                  <a:tcPr marL="6655" marR="6655" marT="6655" marB="0"/>
                </a:tc>
                <a:tc>
                  <a:txBody>
                    <a:bodyPr/>
                    <a:lstStyle/>
                    <a:p>
                      <a:pPr algn="r" rtl="0" fontAlgn="t"/>
                      <a:r>
                        <a:rPr lang="en-US" sz="1200" u="none" strike="noStrike">
                          <a:effectLst/>
                        </a:rPr>
                        <a:t>20201020</a:t>
                      </a:r>
                      <a:endParaRPr lang="en-US" sz="1200" b="0" i="0" u="none" strike="noStrike">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a:effectLst/>
                        </a:rPr>
                        <a:t>20201019</a:t>
                      </a:r>
                      <a:endParaRPr lang="en-US" sz="1200" b="0" i="0" u="none" strike="noStrike">
                        <a:solidFill>
                          <a:srgbClr val="000000"/>
                        </a:solidFill>
                        <a:effectLst/>
                        <a:latin typeface="Arial" panose="020B0604020202020204" pitchFamily="34" charset="0"/>
                      </a:endParaRPr>
                    </a:p>
                  </a:txBody>
                  <a:tcPr marL="6655" marR="6655" marT="6655" marB="0"/>
                </a:tc>
                <a:tc>
                  <a:txBody>
                    <a:bodyPr/>
                    <a:lstStyle/>
                    <a:p>
                      <a:pPr algn="l" rtl="0" fontAlgn="t"/>
                      <a:r>
                        <a:rPr lang="en-US" sz="1200" u="none" strike="noStrike">
                          <a:effectLst/>
                        </a:rPr>
                        <a:t>810034401 </a:t>
                      </a:r>
                      <a:endParaRPr lang="en-US" sz="1200" b="0" i="0" u="none" strike="noStrike">
                        <a:solidFill>
                          <a:srgbClr val="000000"/>
                        </a:solidFill>
                        <a:effectLst/>
                        <a:latin typeface="Arial" panose="020B0604020202020204" pitchFamily="34" charset="0"/>
                      </a:endParaRPr>
                    </a:p>
                  </a:txBody>
                  <a:tcPr marL="6655" marR="6655" marT="6655" marB="0"/>
                </a:tc>
                <a:tc>
                  <a:txBody>
                    <a:bodyPr/>
                    <a:lstStyle/>
                    <a:p>
                      <a:pPr algn="l" rtl="0" fontAlgn="t"/>
                      <a:r>
                        <a:rPr lang="en-US" sz="1200" u="none" strike="noStrike" dirty="0">
                          <a:effectLst/>
                          <a:highlight>
                            <a:srgbClr val="FFFF00"/>
                          </a:highlight>
                        </a:rPr>
                        <a:t>PR 636PP20</a:t>
                      </a:r>
                      <a:endParaRPr lang="en-US" sz="1200" b="0" i="0" u="none" strike="noStrike" dirty="0">
                        <a:solidFill>
                          <a:srgbClr val="000000"/>
                        </a:solidFill>
                        <a:effectLst/>
                        <a:highlight>
                          <a:srgbClr val="FFFF00"/>
                        </a:highlight>
                        <a:latin typeface="Arial" panose="020B0604020202020204" pitchFamily="34" charset="0"/>
                      </a:endParaRPr>
                    </a:p>
                  </a:txBody>
                  <a:tcPr marL="6655" marR="6655" marT="6655" marB="0"/>
                </a:tc>
                <a:tc>
                  <a:txBody>
                    <a:bodyPr/>
                    <a:lstStyle/>
                    <a:p>
                      <a:pPr algn="l" rtl="0" fontAlgn="t"/>
                      <a:r>
                        <a:rPr lang="en-US" sz="1200" u="none" strike="noStrike">
                          <a:effectLst/>
                        </a:rPr>
                        <a:t>11</a:t>
                      </a:r>
                      <a:endParaRPr lang="en-US" sz="1200" b="0" i="0" u="none" strike="noStrike">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dirty="0">
                          <a:effectLst/>
                        </a:rPr>
                        <a:t>8101</a:t>
                      </a:r>
                      <a:endParaRPr lang="en-US" sz="1200" b="0" i="0" u="none" strike="noStrike" dirty="0">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dirty="0">
                          <a:effectLst/>
                        </a:rPr>
                        <a:t>810100</a:t>
                      </a:r>
                      <a:endParaRPr lang="en-US" sz="1200" b="0" i="0" u="none" strike="noStrike" dirty="0">
                        <a:solidFill>
                          <a:srgbClr val="000000"/>
                        </a:solidFill>
                        <a:effectLst/>
                        <a:latin typeface="Arial" panose="020B0604020202020204" pitchFamily="34" charset="0"/>
                      </a:endParaRPr>
                    </a:p>
                  </a:txBody>
                  <a:tcPr marL="6655" marR="6655" marT="6655" marB="0"/>
                </a:tc>
                <a:tc>
                  <a:txBody>
                    <a:bodyPr/>
                    <a:lstStyle/>
                    <a:p>
                      <a:pPr algn="l" rtl="0" fontAlgn="t"/>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dirty="0">
                          <a:effectLst/>
                        </a:rPr>
                        <a:t>$0.00</a:t>
                      </a:r>
                      <a:endParaRPr lang="en-US" sz="1200" b="0" i="0" u="none" strike="noStrike" dirty="0">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dirty="0">
                          <a:effectLst/>
                        </a:rPr>
                        <a:t>$0.00</a:t>
                      </a:r>
                      <a:endParaRPr lang="en-US" sz="1200" b="0" i="0" u="none" strike="noStrike" dirty="0">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dirty="0">
                          <a:effectLst/>
                        </a:rPr>
                        <a:t>$0.00</a:t>
                      </a:r>
                      <a:endParaRPr lang="en-US" sz="1200" b="0" i="0" u="none" strike="noStrike" dirty="0">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dirty="0">
                          <a:effectLst/>
                        </a:rPr>
                        <a:t>$0.00</a:t>
                      </a:r>
                      <a:endParaRPr lang="en-US" sz="1200" b="0" i="0" u="none" strike="noStrike" dirty="0">
                        <a:solidFill>
                          <a:srgbClr val="000000"/>
                        </a:solidFill>
                        <a:effectLst/>
                        <a:latin typeface="Arial" panose="020B0604020202020204" pitchFamily="34" charset="0"/>
                      </a:endParaRPr>
                    </a:p>
                  </a:txBody>
                  <a:tcPr marL="6655" marR="6655" marT="6655" marB="0"/>
                </a:tc>
                <a:tc>
                  <a:txBody>
                    <a:bodyPr/>
                    <a:lstStyle/>
                    <a:p>
                      <a:pPr algn="r" rtl="0" fontAlgn="t"/>
                      <a:r>
                        <a:rPr lang="en-US" sz="1200" u="none" strike="noStrike" dirty="0">
                          <a:effectLst/>
                          <a:highlight>
                            <a:srgbClr val="FFFF00"/>
                          </a:highlight>
                        </a:rPr>
                        <a:t>$38,957.66</a:t>
                      </a:r>
                      <a:endParaRPr lang="en-US" sz="1200" b="0" i="0" u="none" strike="noStrike" dirty="0">
                        <a:solidFill>
                          <a:srgbClr val="000000"/>
                        </a:solidFill>
                        <a:effectLst/>
                        <a:highlight>
                          <a:srgbClr val="FFFF00"/>
                        </a:highlight>
                        <a:latin typeface="Arial" panose="020B0604020202020204" pitchFamily="34" charset="0"/>
                      </a:endParaRPr>
                    </a:p>
                  </a:txBody>
                  <a:tcPr marL="6655" marR="6655" marT="6655" marB="0"/>
                </a:tc>
                <a:tc>
                  <a:txBody>
                    <a:bodyPr/>
                    <a:lstStyle/>
                    <a:p>
                      <a:pPr algn="r" rtl="0" fontAlgn="t"/>
                      <a:r>
                        <a:rPr lang="en-US" sz="1200" u="none" strike="noStrike" dirty="0">
                          <a:effectLst/>
                        </a:rPr>
                        <a:t>($38,957.66)</a:t>
                      </a:r>
                      <a:endParaRPr lang="en-US" sz="1200" b="0" i="0" u="none" strike="noStrike" dirty="0">
                        <a:solidFill>
                          <a:srgbClr val="000000"/>
                        </a:solidFill>
                        <a:effectLst/>
                        <a:latin typeface="Arial" panose="020B0604020202020204" pitchFamily="34" charset="0"/>
                      </a:endParaRPr>
                    </a:p>
                  </a:txBody>
                  <a:tcPr marL="6655" marR="6655" marT="6655" marB="0"/>
                </a:tc>
                <a:extLst>
                  <a:ext uri="{0D108BD9-81ED-4DB2-BD59-A6C34878D82A}">
                    <a16:rowId xmlns:a16="http://schemas.microsoft.com/office/drawing/2014/main" val="222492211"/>
                  </a:ext>
                </a:extLst>
              </a:tr>
            </a:tbl>
          </a:graphicData>
        </a:graphic>
      </p:graphicFrame>
    </p:spTree>
    <p:extLst>
      <p:ext uri="{BB962C8B-B14F-4D97-AF65-F5344CB8AC3E}">
        <p14:creationId xmlns:p14="http://schemas.microsoft.com/office/powerpoint/2010/main" val="494256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6798-B488-49EB-B834-6309116D4275}"/>
              </a:ext>
            </a:extLst>
          </p:cNvPr>
          <p:cNvSpPr>
            <a:spLocks noGrp="1"/>
          </p:cNvSpPr>
          <p:nvPr>
            <p:ph type="title"/>
          </p:nvPr>
        </p:nvSpPr>
        <p:spPr/>
        <p:txBody>
          <a:bodyPr/>
          <a:lstStyle/>
          <a:p>
            <a:r>
              <a:rPr lang="en-US" dirty="0"/>
              <a:t>How do you use this information to balance?</a:t>
            </a:r>
          </a:p>
        </p:txBody>
      </p:sp>
      <p:sp>
        <p:nvSpPr>
          <p:cNvPr id="3" name="Content Placeholder 2">
            <a:extLst>
              <a:ext uri="{FF2B5EF4-FFF2-40B4-BE49-F238E27FC236}">
                <a16:creationId xmlns:a16="http://schemas.microsoft.com/office/drawing/2014/main" id="{BB7CFFB4-0B43-4489-93BD-908131397914}"/>
              </a:ext>
            </a:extLst>
          </p:cNvPr>
          <p:cNvSpPr>
            <a:spLocks noGrp="1"/>
          </p:cNvSpPr>
          <p:nvPr>
            <p:ph idx="1"/>
          </p:nvPr>
        </p:nvSpPr>
        <p:spPr>
          <a:xfrm>
            <a:off x="371474" y="1361621"/>
            <a:ext cx="11350625" cy="4351338"/>
          </a:xfrm>
        </p:spPr>
        <p:txBody>
          <a:bodyPr/>
          <a:lstStyle/>
          <a:p>
            <a:r>
              <a:rPr lang="en-US" dirty="0"/>
              <a:t>You first need to look at your balance on the SOA.  For salaries, I always balance to the FMS Obligation column.</a:t>
            </a:r>
          </a:p>
          <a:p>
            <a:endParaRPr lang="en-US" dirty="0"/>
          </a:p>
          <a:p>
            <a:endParaRPr lang="en-US" dirty="0"/>
          </a:p>
          <a:p>
            <a:endParaRPr lang="en-US" dirty="0"/>
          </a:p>
          <a:p>
            <a:pPr marL="0" indent="0">
              <a:buNone/>
            </a:pPr>
            <a:endParaRPr lang="en-US" dirty="0"/>
          </a:p>
          <a:p>
            <a:endParaRPr lang="en-US" dirty="0"/>
          </a:p>
          <a:p>
            <a:endParaRPr lang="en-US" dirty="0"/>
          </a:p>
        </p:txBody>
      </p:sp>
      <p:graphicFrame>
        <p:nvGraphicFramePr>
          <p:cNvPr id="4" name="Table 3">
            <a:extLst>
              <a:ext uri="{FF2B5EF4-FFF2-40B4-BE49-F238E27FC236}">
                <a16:creationId xmlns:a16="http://schemas.microsoft.com/office/drawing/2014/main" id="{5FF9C26F-56CC-4CBC-BBE2-CA71E13416A9}"/>
              </a:ext>
            </a:extLst>
          </p:cNvPr>
          <p:cNvGraphicFramePr>
            <a:graphicFrameLocks noGrp="1"/>
          </p:cNvGraphicFramePr>
          <p:nvPr>
            <p:extLst>
              <p:ext uri="{D42A27DB-BD31-4B8C-83A1-F6EECF244321}">
                <p14:modId xmlns:p14="http://schemas.microsoft.com/office/powerpoint/2010/main" val="3998008280"/>
              </p:ext>
            </p:extLst>
          </p:nvPr>
        </p:nvGraphicFramePr>
        <p:xfrm>
          <a:off x="1014412" y="2323594"/>
          <a:ext cx="10163176" cy="1105406"/>
        </p:xfrm>
        <a:graphic>
          <a:graphicData uri="http://schemas.openxmlformats.org/drawingml/2006/table">
            <a:tbl>
              <a:tblPr>
                <a:tableStyleId>{5C22544A-7EE6-4342-B048-85BDC9FD1C3A}</a:tableStyleId>
              </a:tblPr>
              <a:tblGrid>
                <a:gridCol w="1072159">
                  <a:extLst>
                    <a:ext uri="{9D8B030D-6E8A-4147-A177-3AD203B41FA5}">
                      <a16:colId xmlns:a16="http://schemas.microsoft.com/office/drawing/2014/main" val="2393166986"/>
                    </a:ext>
                  </a:extLst>
                </a:gridCol>
                <a:gridCol w="1474219">
                  <a:extLst>
                    <a:ext uri="{9D8B030D-6E8A-4147-A177-3AD203B41FA5}">
                      <a16:colId xmlns:a16="http://schemas.microsoft.com/office/drawing/2014/main" val="2707631756"/>
                    </a:ext>
                  </a:extLst>
                </a:gridCol>
                <a:gridCol w="2434693">
                  <a:extLst>
                    <a:ext uri="{9D8B030D-6E8A-4147-A177-3AD203B41FA5}">
                      <a16:colId xmlns:a16="http://schemas.microsoft.com/office/drawing/2014/main" val="3200410653"/>
                    </a:ext>
                  </a:extLst>
                </a:gridCol>
                <a:gridCol w="1786933">
                  <a:extLst>
                    <a:ext uri="{9D8B030D-6E8A-4147-A177-3AD203B41FA5}">
                      <a16:colId xmlns:a16="http://schemas.microsoft.com/office/drawing/2014/main" val="3373765212"/>
                    </a:ext>
                  </a:extLst>
                </a:gridCol>
                <a:gridCol w="1786933">
                  <a:extLst>
                    <a:ext uri="{9D8B030D-6E8A-4147-A177-3AD203B41FA5}">
                      <a16:colId xmlns:a16="http://schemas.microsoft.com/office/drawing/2014/main" val="2902875971"/>
                    </a:ext>
                  </a:extLst>
                </a:gridCol>
                <a:gridCol w="1608239">
                  <a:extLst>
                    <a:ext uri="{9D8B030D-6E8A-4147-A177-3AD203B41FA5}">
                      <a16:colId xmlns:a16="http://schemas.microsoft.com/office/drawing/2014/main" val="1843811923"/>
                    </a:ext>
                  </a:extLst>
                </a:gridCol>
              </a:tblGrid>
              <a:tr h="730832">
                <a:tc>
                  <a:txBody>
                    <a:bodyPr/>
                    <a:lstStyle/>
                    <a:p>
                      <a:pPr algn="ctr" fontAlgn="b"/>
                      <a:r>
                        <a:rPr lang="en-US" sz="2000" u="none" strike="noStrike" dirty="0">
                          <a:effectLst/>
                        </a:rPr>
                        <a:t>FCP</a:t>
                      </a:r>
                      <a:endParaRPr lang="en-US" sz="20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ACC</a:t>
                      </a:r>
                      <a:endParaRPr lang="en-US" sz="20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2000" u="none" strike="noStrike" dirty="0">
                          <a:effectLst/>
                        </a:rPr>
                        <a:t>FCP Name</a:t>
                      </a:r>
                      <a:endParaRPr lang="en-US" sz="20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FMS Budget</a:t>
                      </a:r>
                      <a:endParaRPr lang="en-US" sz="20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highlight>
                            <a:srgbClr val="FFFF00"/>
                          </a:highlight>
                        </a:rPr>
                        <a:t>FMS </a:t>
                      </a:r>
                      <a:r>
                        <a:rPr lang="en-US" sz="2000" u="none" strike="noStrike" dirty="0" err="1">
                          <a:effectLst/>
                          <a:highlight>
                            <a:srgbClr val="FFFF00"/>
                          </a:highlight>
                        </a:rPr>
                        <a:t>Oblig</a:t>
                      </a:r>
                      <a:endParaRPr lang="en-US" sz="2000" b="1" i="0" u="none" strike="noStrike" dirty="0">
                        <a:solidFill>
                          <a:srgbClr val="000000"/>
                        </a:solidFill>
                        <a:effectLst/>
                        <a:highlight>
                          <a:srgbClr val="FFFF00"/>
                        </a:highlight>
                        <a:latin typeface="Arial" panose="020B0604020202020204" pitchFamily="34" charset="0"/>
                      </a:endParaRPr>
                    </a:p>
                  </a:txBody>
                  <a:tcPr marL="9525" marR="9525" marT="9525" marB="0" anchor="b"/>
                </a:tc>
                <a:tc>
                  <a:txBody>
                    <a:bodyPr/>
                    <a:lstStyle/>
                    <a:p>
                      <a:pPr algn="ctr" fontAlgn="b"/>
                      <a:r>
                        <a:rPr lang="en-US" sz="2000" u="none" strike="noStrike" dirty="0">
                          <a:effectLst/>
                        </a:rPr>
                        <a:t>FMS </a:t>
                      </a:r>
                      <a:r>
                        <a:rPr lang="en-US" sz="2000" u="none" strike="noStrike" dirty="0" err="1">
                          <a:effectLst/>
                        </a:rPr>
                        <a:t>Unob</a:t>
                      </a:r>
                      <a:endParaRPr lang="en-US" sz="20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65283904"/>
                  </a:ext>
                </a:extLst>
              </a:tr>
              <a:tr h="374574">
                <a:tc>
                  <a:txBody>
                    <a:bodyPr/>
                    <a:lstStyle/>
                    <a:p>
                      <a:pPr algn="ctr" fontAlgn="b"/>
                      <a:r>
                        <a:rPr lang="en-US" sz="2000" u="none" strike="noStrike">
                          <a:effectLst/>
                        </a:rPr>
                        <a:t>403</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810034401</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2000" u="none" strike="noStrike">
                          <a:effectLst/>
                        </a:rPr>
                        <a:t>821 IC SALARIES</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2000" u="none" strike="noStrike">
                          <a:effectLst/>
                        </a:rPr>
                        <a:t>1,116,067.00 </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2000" u="none" strike="noStrike" dirty="0">
                          <a:effectLst/>
                          <a:highlight>
                            <a:srgbClr val="FFFF00"/>
                          </a:highlight>
                        </a:rPr>
                        <a:t>883,661.15 </a:t>
                      </a:r>
                      <a:endParaRPr lang="en-US" sz="2000" b="0" i="0" u="none" strike="noStrike" dirty="0">
                        <a:solidFill>
                          <a:srgbClr val="000000"/>
                        </a:solidFill>
                        <a:effectLst/>
                        <a:highlight>
                          <a:srgbClr val="FFFF00"/>
                        </a:highlight>
                        <a:latin typeface="Arial" panose="020B0604020202020204" pitchFamily="34" charset="0"/>
                      </a:endParaRPr>
                    </a:p>
                  </a:txBody>
                  <a:tcPr marL="9525" marR="9525" marT="9525" marB="0" anchor="b"/>
                </a:tc>
                <a:tc>
                  <a:txBody>
                    <a:bodyPr/>
                    <a:lstStyle/>
                    <a:p>
                      <a:pPr algn="r" fontAlgn="b"/>
                      <a:r>
                        <a:rPr lang="en-US" sz="2000" u="none" strike="noStrike" dirty="0">
                          <a:effectLst/>
                        </a:rPr>
                        <a:t>232,405.85 </a:t>
                      </a:r>
                      <a:endParaRPr lang="en-US"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1533519"/>
                  </a:ext>
                </a:extLst>
              </a:tr>
            </a:tbl>
          </a:graphicData>
        </a:graphic>
      </p:graphicFrame>
    </p:spTree>
    <p:extLst>
      <p:ext uri="{BB962C8B-B14F-4D97-AF65-F5344CB8AC3E}">
        <p14:creationId xmlns:p14="http://schemas.microsoft.com/office/powerpoint/2010/main" val="166736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8701-703D-47C5-AE0F-DA84EC93B2B3}"/>
              </a:ext>
            </a:extLst>
          </p:cNvPr>
          <p:cNvSpPr>
            <a:spLocks noGrp="1"/>
          </p:cNvSpPr>
          <p:nvPr>
            <p:ph type="title"/>
          </p:nvPr>
        </p:nvSpPr>
        <p:spPr/>
        <p:txBody>
          <a:bodyPr/>
          <a:lstStyle/>
          <a:p>
            <a:r>
              <a:rPr lang="en-US" dirty="0"/>
              <a:t>How do you use this information to Balance?</a:t>
            </a:r>
          </a:p>
        </p:txBody>
      </p:sp>
      <p:sp>
        <p:nvSpPr>
          <p:cNvPr id="3" name="Content Placeholder 2">
            <a:extLst>
              <a:ext uri="{FF2B5EF4-FFF2-40B4-BE49-F238E27FC236}">
                <a16:creationId xmlns:a16="http://schemas.microsoft.com/office/drawing/2014/main" id="{FF39C268-C98E-46A4-A4C6-9EACA2DCEBD9}"/>
              </a:ext>
            </a:extLst>
          </p:cNvPr>
          <p:cNvSpPr>
            <a:spLocks noGrp="1"/>
          </p:cNvSpPr>
          <p:nvPr>
            <p:ph idx="1"/>
          </p:nvPr>
        </p:nvSpPr>
        <p:spPr>
          <a:xfrm>
            <a:off x="174043" y="1253331"/>
            <a:ext cx="3635957" cy="4351338"/>
          </a:xfrm>
        </p:spPr>
        <p:txBody>
          <a:bodyPr/>
          <a:lstStyle/>
          <a:p>
            <a:r>
              <a:rPr lang="en-US" dirty="0"/>
              <a:t>Find the Salary Balance in </a:t>
            </a:r>
            <a:r>
              <a:rPr lang="en-US" dirty="0" err="1"/>
              <a:t>WinRMS</a:t>
            </a:r>
            <a:r>
              <a:rPr lang="en-US" dirty="0"/>
              <a:t> by clicking on the FCP and then select Detail Status OR Click on Reports -&gt; Status Reports -&gt; Administrators Summary Report</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F43E6E93-9CA6-42B5-B9F5-05C823A5DE8B}"/>
              </a:ext>
            </a:extLst>
          </p:cNvPr>
          <p:cNvPicPr>
            <a:picLocks noChangeAspect="1"/>
          </p:cNvPicPr>
          <p:nvPr/>
        </p:nvPicPr>
        <p:blipFill>
          <a:blip r:embed="rId2"/>
          <a:stretch>
            <a:fillRect/>
          </a:stretch>
        </p:blipFill>
        <p:spPr>
          <a:xfrm>
            <a:off x="3987800" y="632222"/>
            <a:ext cx="8030157" cy="6059514"/>
          </a:xfrm>
          <a:prstGeom prst="rect">
            <a:avLst/>
          </a:prstGeom>
        </p:spPr>
      </p:pic>
      <p:cxnSp>
        <p:nvCxnSpPr>
          <p:cNvPr id="7" name="Straight Arrow Connector 6">
            <a:extLst>
              <a:ext uri="{FF2B5EF4-FFF2-40B4-BE49-F238E27FC236}">
                <a16:creationId xmlns:a16="http://schemas.microsoft.com/office/drawing/2014/main" id="{AF4619CE-C0B9-48E5-B250-B407BD9FA025}"/>
              </a:ext>
            </a:extLst>
          </p:cNvPr>
          <p:cNvCxnSpPr/>
          <p:nvPr/>
        </p:nvCxnSpPr>
        <p:spPr>
          <a:xfrm flipH="1">
            <a:off x="11645900" y="1250607"/>
            <a:ext cx="546100" cy="692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374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573B-3A5C-4C86-8460-28526E25DE54}"/>
              </a:ext>
            </a:extLst>
          </p:cNvPr>
          <p:cNvSpPr>
            <a:spLocks noGrp="1"/>
          </p:cNvSpPr>
          <p:nvPr>
            <p:ph type="title"/>
          </p:nvPr>
        </p:nvSpPr>
        <p:spPr/>
        <p:txBody>
          <a:bodyPr/>
          <a:lstStyle/>
          <a:p>
            <a:r>
              <a:rPr lang="en-US" dirty="0"/>
              <a:t>How do you use this information to balance?</a:t>
            </a:r>
          </a:p>
        </p:txBody>
      </p:sp>
      <p:graphicFrame>
        <p:nvGraphicFramePr>
          <p:cNvPr id="13" name="Content Placeholder 12">
            <a:extLst>
              <a:ext uri="{FF2B5EF4-FFF2-40B4-BE49-F238E27FC236}">
                <a16:creationId xmlns:a16="http://schemas.microsoft.com/office/drawing/2014/main" id="{B1ED80CD-4E7B-4358-8EEE-F33BED94F38C}"/>
              </a:ext>
            </a:extLst>
          </p:cNvPr>
          <p:cNvGraphicFramePr>
            <a:graphicFrameLocks noGrp="1"/>
          </p:cNvGraphicFramePr>
          <p:nvPr>
            <p:ph idx="1"/>
            <p:extLst>
              <p:ext uri="{D42A27DB-BD31-4B8C-83A1-F6EECF244321}">
                <p14:modId xmlns:p14="http://schemas.microsoft.com/office/powerpoint/2010/main" val="3737097710"/>
              </p:ext>
            </p:extLst>
          </p:nvPr>
        </p:nvGraphicFramePr>
        <p:xfrm>
          <a:off x="6826250" y="868309"/>
          <a:ext cx="4540250" cy="5181600"/>
        </p:xfrm>
        <a:graphic>
          <a:graphicData uri="http://schemas.openxmlformats.org/drawingml/2006/table">
            <a:tbl>
              <a:tblPr>
                <a:tableStyleId>{5C22544A-7EE6-4342-B048-85BDC9FD1C3A}</a:tableStyleId>
              </a:tblPr>
              <a:tblGrid>
                <a:gridCol w="2714005">
                  <a:extLst>
                    <a:ext uri="{9D8B030D-6E8A-4147-A177-3AD203B41FA5}">
                      <a16:colId xmlns:a16="http://schemas.microsoft.com/office/drawing/2014/main" val="2144593048"/>
                    </a:ext>
                  </a:extLst>
                </a:gridCol>
                <a:gridCol w="1826245">
                  <a:extLst>
                    <a:ext uri="{9D8B030D-6E8A-4147-A177-3AD203B41FA5}">
                      <a16:colId xmlns:a16="http://schemas.microsoft.com/office/drawing/2014/main" val="2046776748"/>
                    </a:ext>
                  </a:extLst>
                </a:gridCol>
              </a:tblGrid>
              <a:tr h="513378">
                <a:tc>
                  <a:txBody>
                    <a:bodyPr/>
                    <a:lstStyle/>
                    <a:p>
                      <a:pPr algn="l" fontAlgn="b"/>
                      <a:r>
                        <a:rPr lang="en-US" sz="2000" u="none" strike="noStrike" dirty="0">
                          <a:effectLst/>
                        </a:rPr>
                        <a:t>Pay #24 Period 20-17 9/4/2020</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59414.22</a:t>
                      </a:r>
                      <a:endParaRPr lang="en-US"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82207251"/>
                  </a:ext>
                </a:extLst>
              </a:tr>
              <a:tr h="513378">
                <a:tc>
                  <a:txBody>
                    <a:bodyPr/>
                    <a:lstStyle/>
                    <a:p>
                      <a:pPr algn="l" fontAlgn="b"/>
                      <a:r>
                        <a:rPr lang="en-US" sz="2000" u="none" strike="noStrike" dirty="0">
                          <a:effectLst/>
                        </a:rPr>
                        <a:t>Pay #25 Period 20-18 9/17/2020</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59344.1</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65320420"/>
                  </a:ext>
                </a:extLst>
              </a:tr>
              <a:tr h="513378">
                <a:tc>
                  <a:txBody>
                    <a:bodyPr/>
                    <a:lstStyle/>
                    <a:p>
                      <a:pPr algn="l" fontAlgn="b"/>
                      <a:r>
                        <a:rPr lang="en-US" sz="2000" u="none" strike="noStrike">
                          <a:effectLst/>
                        </a:rPr>
                        <a:t>Pay #26 Period 20-19 9/26/2020</a:t>
                      </a:r>
                      <a:endParaRPr lang="en-US" sz="20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55782.82</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93678771"/>
                  </a:ext>
                </a:extLst>
              </a:tr>
              <a:tr h="513378">
                <a:tc>
                  <a:txBody>
                    <a:bodyPr/>
                    <a:lstStyle/>
                    <a:p>
                      <a:pPr algn="l" fontAlgn="b"/>
                      <a:r>
                        <a:rPr lang="en-US" sz="2000" u="none" strike="noStrike">
                          <a:effectLst/>
                        </a:rPr>
                        <a:t>Pay Period 20 SPLIT 10/19/20</a:t>
                      </a:r>
                      <a:endParaRPr lang="en-US" sz="20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16174.07</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2895019"/>
                  </a:ext>
                </a:extLst>
              </a:tr>
              <a:tr h="244466">
                <a:tc>
                  <a:txBody>
                    <a:bodyPr/>
                    <a:lstStyle/>
                    <a:p>
                      <a:pPr algn="l" fontAlgn="b"/>
                      <a:r>
                        <a:rPr lang="en-US" sz="2000" u="none" strike="noStrike">
                          <a:effectLst/>
                        </a:rPr>
                        <a:t>Total</a:t>
                      </a:r>
                      <a:endParaRPr lang="en-US" sz="20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883,661.15</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08336915"/>
                  </a:ext>
                </a:extLst>
              </a:tr>
              <a:tr h="244466">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23026389"/>
                  </a:ext>
                </a:extLst>
              </a:tr>
              <a:tr h="244466">
                <a:tc>
                  <a:txBody>
                    <a:bodyPr/>
                    <a:lstStyle/>
                    <a:p>
                      <a:pPr algn="l" fontAlgn="b"/>
                      <a:r>
                        <a:rPr lang="en-US" sz="2000" u="none" strike="noStrike">
                          <a:effectLst/>
                        </a:rPr>
                        <a:t>SOA</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883661.15</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45271839"/>
                  </a:ext>
                </a:extLst>
              </a:tr>
              <a:tr h="244466">
                <a:tc>
                  <a:txBody>
                    <a:bodyPr/>
                    <a:lstStyle/>
                    <a:p>
                      <a:pPr algn="l" fontAlgn="b"/>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61354063"/>
                  </a:ext>
                </a:extLst>
              </a:tr>
              <a:tr h="244466">
                <a:tc>
                  <a:txBody>
                    <a:bodyPr/>
                    <a:lstStyle/>
                    <a:p>
                      <a:pPr algn="l" fontAlgn="b"/>
                      <a:r>
                        <a:rPr lang="en-US" sz="2000" u="none" strike="noStrike">
                          <a:effectLst/>
                        </a:rPr>
                        <a:t>RMS</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883389.15</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85384145"/>
                  </a:ext>
                </a:extLst>
              </a:tr>
              <a:tr h="244466">
                <a:tc>
                  <a:txBody>
                    <a:bodyPr/>
                    <a:lstStyle/>
                    <a:p>
                      <a:pPr algn="l" fontAlgn="b"/>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3714644"/>
                  </a:ext>
                </a:extLst>
              </a:tr>
              <a:tr h="244466">
                <a:tc>
                  <a:txBody>
                    <a:bodyPr/>
                    <a:lstStyle/>
                    <a:p>
                      <a:pPr algn="l" fontAlgn="b"/>
                      <a:r>
                        <a:rPr lang="en-US" sz="2000" u="none" strike="noStrike">
                          <a:effectLst/>
                        </a:rPr>
                        <a:t>Difference</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272.00</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29638496"/>
                  </a:ext>
                </a:extLst>
              </a:tr>
              <a:tr h="244466">
                <a:tc>
                  <a:txBody>
                    <a:bodyPr/>
                    <a:lstStyle/>
                    <a:p>
                      <a:pPr algn="l" fontAlgn="b"/>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9931299"/>
                  </a:ext>
                </a:extLst>
              </a:tr>
              <a:tr h="244466">
                <a:tc>
                  <a:txBody>
                    <a:bodyPr/>
                    <a:lstStyle/>
                    <a:p>
                      <a:pPr algn="l" fontAlgn="b"/>
                      <a:r>
                        <a:rPr lang="en-US" sz="2000" u="none" strike="noStrike">
                          <a:effectLst/>
                        </a:rPr>
                        <a:t>After Adj RMS</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883661.15</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92941363"/>
                  </a:ext>
                </a:extLst>
              </a:tr>
            </a:tbl>
          </a:graphicData>
        </a:graphic>
      </p:graphicFrame>
      <p:sp>
        <p:nvSpPr>
          <p:cNvPr id="14" name="TextBox 13">
            <a:extLst>
              <a:ext uri="{FF2B5EF4-FFF2-40B4-BE49-F238E27FC236}">
                <a16:creationId xmlns:a16="http://schemas.microsoft.com/office/drawing/2014/main" id="{7FBD828B-C082-4AD8-932F-AE7F8B9E0E9D}"/>
              </a:ext>
            </a:extLst>
          </p:cNvPr>
          <p:cNvSpPr txBox="1"/>
          <p:nvPr/>
        </p:nvSpPr>
        <p:spPr>
          <a:xfrm>
            <a:off x="285750" y="1066800"/>
            <a:ext cx="6007100" cy="1015663"/>
          </a:xfrm>
          <a:prstGeom prst="rect">
            <a:avLst/>
          </a:prstGeom>
          <a:noFill/>
        </p:spPr>
        <p:txBody>
          <a:bodyPr wrap="square" rtlCol="0">
            <a:spAutoFit/>
          </a:bodyPr>
          <a:lstStyle/>
          <a:p>
            <a:r>
              <a:rPr lang="en-US" sz="2000" dirty="0"/>
              <a:t>This is a screenshot of the last few transactions entered on the spreadsheet I utilize to track salaries through the year.  </a:t>
            </a:r>
          </a:p>
        </p:txBody>
      </p:sp>
      <p:cxnSp>
        <p:nvCxnSpPr>
          <p:cNvPr id="16" name="Straight Arrow Connector 15">
            <a:extLst>
              <a:ext uri="{FF2B5EF4-FFF2-40B4-BE49-F238E27FC236}">
                <a16:creationId xmlns:a16="http://schemas.microsoft.com/office/drawing/2014/main" id="{0D3B804B-03B9-41F5-B5A7-7C29F9575811}"/>
              </a:ext>
            </a:extLst>
          </p:cNvPr>
          <p:cNvCxnSpPr/>
          <p:nvPr/>
        </p:nvCxnSpPr>
        <p:spPr>
          <a:xfrm>
            <a:off x="4654550" y="2997200"/>
            <a:ext cx="2171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1AEFC1F-4044-4CC5-AB5D-121ACD0B0955}"/>
              </a:ext>
            </a:extLst>
          </p:cNvPr>
          <p:cNvCxnSpPr/>
          <p:nvPr/>
        </p:nvCxnSpPr>
        <p:spPr>
          <a:xfrm>
            <a:off x="4591050" y="4038600"/>
            <a:ext cx="2171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0D308F1-511F-48CF-B05A-BE798C31F28F}"/>
              </a:ext>
            </a:extLst>
          </p:cNvPr>
          <p:cNvCxnSpPr/>
          <p:nvPr/>
        </p:nvCxnSpPr>
        <p:spPr>
          <a:xfrm>
            <a:off x="4591050" y="4686300"/>
            <a:ext cx="2171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79FB101-F7B7-4277-A171-7168B80F970F}"/>
              </a:ext>
            </a:extLst>
          </p:cNvPr>
          <p:cNvCxnSpPr/>
          <p:nvPr/>
        </p:nvCxnSpPr>
        <p:spPr>
          <a:xfrm>
            <a:off x="4654550" y="5257800"/>
            <a:ext cx="2171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91ED66E-AB7E-4717-B7AB-70463F52AEA6}"/>
              </a:ext>
            </a:extLst>
          </p:cNvPr>
          <p:cNvSpPr txBox="1"/>
          <p:nvPr/>
        </p:nvSpPr>
        <p:spPr>
          <a:xfrm>
            <a:off x="723900" y="2235200"/>
            <a:ext cx="3429000" cy="2031325"/>
          </a:xfrm>
          <a:prstGeom prst="rect">
            <a:avLst/>
          </a:prstGeom>
          <a:noFill/>
        </p:spPr>
        <p:txBody>
          <a:bodyPr wrap="square" rtlCol="0">
            <a:spAutoFit/>
          </a:bodyPr>
          <a:lstStyle/>
          <a:p>
            <a:r>
              <a:rPr lang="en-US" dirty="0"/>
              <a:t>Why is there a difference?  This goes back to the accruals.  </a:t>
            </a:r>
            <a:r>
              <a:rPr lang="en-US" dirty="0" err="1"/>
              <a:t>WinRMS</a:t>
            </a:r>
            <a:r>
              <a:rPr lang="en-US" dirty="0"/>
              <a:t> is projecting what the final PP totals will be.  It is not exact.  You then need to enter a manual entry into </a:t>
            </a:r>
            <a:r>
              <a:rPr lang="en-US" dirty="0" err="1"/>
              <a:t>WinRMS</a:t>
            </a:r>
            <a:r>
              <a:rPr lang="en-US" dirty="0"/>
              <a:t> to adjust.</a:t>
            </a:r>
          </a:p>
        </p:txBody>
      </p:sp>
    </p:spTree>
    <p:extLst>
      <p:ext uri="{BB962C8B-B14F-4D97-AF65-F5344CB8AC3E}">
        <p14:creationId xmlns:p14="http://schemas.microsoft.com/office/powerpoint/2010/main" val="4216094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B4E8-0A04-45F3-9848-4F41E540D4AD}"/>
              </a:ext>
            </a:extLst>
          </p:cNvPr>
          <p:cNvSpPr>
            <a:spLocks noGrp="1"/>
          </p:cNvSpPr>
          <p:nvPr>
            <p:ph type="title"/>
          </p:nvPr>
        </p:nvSpPr>
        <p:spPr/>
        <p:txBody>
          <a:bodyPr anchor="b">
            <a:normAutofit/>
          </a:bodyPr>
          <a:lstStyle/>
          <a:p>
            <a:pPr algn="l"/>
            <a:r>
              <a:rPr lang="en-US" sz="4000" dirty="0">
                <a:solidFill>
                  <a:srgbClr val="FFFFFF"/>
                </a:solidFill>
              </a:rPr>
              <a:t>Prior Trainings</a:t>
            </a:r>
          </a:p>
        </p:txBody>
      </p:sp>
      <p:sp>
        <p:nvSpPr>
          <p:cNvPr id="3" name="Content Placeholder 2">
            <a:extLst>
              <a:ext uri="{FF2B5EF4-FFF2-40B4-BE49-F238E27FC236}">
                <a16:creationId xmlns:a16="http://schemas.microsoft.com/office/drawing/2014/main" id="{322F8AC7-2DE8-4988-9E35-7FB9CF22AD7B}"/>
              </a:ext>
            </a:extLst>
          </p:cNvPr>
          <p:cNvSpPr>
            <a:spLocks noGrp="1"/>
          </p:cNvSpPr>
          <p:nvPr>
            <p:ph idx="1"/>
          </p:nvPr>
        </p:nvSpPr>
        <p:spPr/>
        <p:txBody>
          <a:bodyPr anchor="ctr">
            <a:normAutofit/>
          </a:bodyPr>
          <a:lstStyle/>
          <a:p>
            <a:pPr marL="0" indent="0" algn="ctr">
              <a:buNone/>
            </a:pPr>
            <a:r>
              <a:rPr lang="en-US" sz="3000" dirty="0"/>
              <a:t>Prior training can be located at the ORPP&amp;E Archive Training</a:t>
            </a:r>
          </a:p>
          <a:p>
            <a:pPr marL="457200" lvl="1" indent="0">
              <a:buNone/>
            </a:pPr>
            <a:r>
              <a:rPr lang="en-US" sz="2200" dirty="0">
                <a:hlinkClick r:id="rId2"/>
              </a:rPr>
              <a:t>https://www.research.va.gov/programs/orppe/education/webinars/archives.cfm</a:t>
            </a:r>
            <a:endParaRPr lang="en-US" sz="2200" dirty="0"/>
          </a:p>
          <a:p>
            <a:pPr marL="457200" lvl="1" indent="0">
              <a:buNone/>
            </a:pPr>
            <a:endParaRPr lang="en-US" sz="2200" dirty="0"/>
          </a:p>
        </p:txBody>
      </p:sp>
      <p:sp>
        <p:nvSpPr>
          <p:cNvPr id="7" name="Text Placeholder 6">
            <a:extLst>
              <a:ext uri="{FF2B5EF4-FFF2-40B4-BE49-F238E27FC236}">
                <a16:creationId xmlns:a16="http://schemas.microsoft.com/office/drawing/2014/main" id="{CF3CFE84-DA5D-4E1A-B262-38FB19EDD56C}"/>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150436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C979-1A7A-4351-B3C0-07FD27E04B23}"/>
              </a:ext>
            </a:extLst>
          </p:cNvPr>
          <p:cNvSpPr>
            <a:spLocks noGrp="1"/>
          </p:cNvSpPr>
          <p:nvPr>
            <p:ph type="title"/>
          </p:nvPr>
        </p:nvSpPr>
        <p:spPr/>
        <p:txBody>
          <a:bodyPr/>
          <a:lstStyle/>
          <a:p>
            <a:r>
              <a:rPr lang="en-US" dirty="0"/>
              <a:t>Manual Entry of Adjustment</a:t>
            </a:r>
          </a:p>
        </p:txBody>
      </p:sp>
      <p:pic>
        <p:nvPicPr>
          <p:cNvPr id="4" name="Content Placeholder 3">
            <a:extLst>
              <a:ext uri="{FF2B5EF4-FFF2-40B4-BE49-F238E27FC236}">
                <a16:creationId xmlns:a16="http://schemas.microsoft.com/office/drawing/2014/main" id="{ABE3C7EB-9032-4D67-84DC-4C451DF56850}"/>
              </a:ext>
            </a:extLst>
          </p:cNvPr>
          <p:cNvPicPr>
            <a:picLocks noGrp="1" noChangeAspect="1"/>
          </p:cNvPicPr>
          <p:nvPr>
            <p:ph idx="1"/>
          </p:nvPr>
        </p:nvPicPr>
        <p:blipFill>
          <a:blip r:embed="rId2"/>
          <a:stretch>
            <a:fillRect/>
          </a:stretch>
        </p:blipFill>
        <p:spPr>
          <a:xfrm>
            <a:off x="1600201" y="990600"/>
            <a:ext cx="8267700" cy="5130800"/>
          </a:xfrm>
          <a:prstGeom prst="rect">
            <a:avLst/>
          </a:prstGeom>
        </p:spPr>
      </p:pic>
    </p:spTree>
    <p:extLst>
      <p:ext uri="{BB962C8B-B14F-4D97-AF65-F5344CB8AC3E}">
        <p14:creationId xmlns:p14="http://schemas.microsoft.com/office/powerpoint/2010/main" val="3199917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C03C-BA65-4C83-AB61-3AB8D6EDB08F}"/>
              </a:ext>
            </a:extLst>
          </p:cNvPr>
          <p:cNvSpPr>
            <a:spLocks noGrp="1"/>
          </p:cNvSpPr>
          <p:nvPr>
            <p:ph type="title"/>
          </p:nvPr>
        </p:nvSpPr>
        <p:spPr/>
        <p:txBody>
          <a:bodyPr/>
          <a:lstStyle/>
          <a:p>
            <a:r>
              <a:rPr lang="en-US" dirty="0"/>
              <a:t>Final Balance of All Other FCPs</a:t>
            </a:r>
          </a:p>
        </p:txBody>
      </p:sp>
      <p:sp>
        <p:nvSpPr>
          <p:cNvPr id="3" name="Content Placeholder 2">
            <a:extLst>
              <a:ext uri="{FF2B5EF4-FFF2-40B4-BE49-F238E27FC236}">
                <a16:creationId xmlns:a16="http://schemas.microsoft.com/office/drawing/2014/main" id="{7A356C9F-D71C-4C7E-B03A-8113E7502437}"/>
              </a:ext>
            </a:extLst>
          </p:cNvPr>
          <p:cNvSpPr>
            <a:spLocks noGrp="1"/>
          </p:cNvSpPr>
          <p:nvPr>
            <p:ph idx="1"/>
          </p:nvPr>
        </p:nvSpPr>
        <p:spPr/>
        <p:txBody>
          <a:bodyPr/>
          <a:lstStyle/>
          <a:p>
            <a:r>
              <a:rPr lang="en-US" dirty="0"/>
              <a:t>In </a:t>
            </a:r>
            <a:r>
              <a:rPr lang="en-US" dirty="0" err="1"/>
              <a:t>WinRMS</a:t>
            </a:r>
            <a:r>
              <a:rPr lang="en-US" dirty="0"/>
              <a:t> Session 3 we discussed how to balance the All Other FCPs in detail.</a:t>
            </a:r>
          </a:p>
          <a:p>
            <a:r>
              <a:rPr lang="en-US" dirty="0"/>
              <a:t>You need to ensure that the balance on the All Other FCP on the SOA and the remaining amount in </a:t>
            </a:r>
            <a:r>
              <a:rPr lang="en-US" dirty="0" err="1"/>
              <a:t>WinRMS</a:t>
            </a:r>
            <a:r>
              <a:rPr lang="en-US" dirty="0"/>
              <a:t> balance.</a:t>
            </a:r>
          </a:p>
          <a:p>
            <a:r>
              <a:rPr lang="en-US" dirty="0"/>
              <a:t>SOA for FCP 4610</a:t>
            </a:r>
          </a:p>
          <a:p>
            <a:r>
              <a:rPr lang="en-US" dirty="0"/>
              <a:t>Remember:  You take the Unobligated Funds and Subtract the IFCAP pending to arrive at your remaining balance:  $74,014.76.  </a:t>
            </a:r>
          </a:p>
        </p:txBody>
      </p:sp>
      <p:graphicFrame>
        <p:nvGraphicFramePr>
          <p:cNvPr id="4" name="Table 3">
            <a:extLst>
              <a:ext uri="{FF2B5EF4-FFF2-40B4-BE49-F238E27FC236}">
                <a16:creationId xmlns:a16="http://schemas.microsoft.com/office/drawing/2014/main" id="{633EA9FF-2383-4624-BAE5-702E42F6CE78}"/>
              </a:ext>
            </a:extLst>
          </p:cNvPr>
          <p:cNvGraphicFramePr>
            <a:graphicFrameLocks noGrp="1"/>
          </p:cNvGraphicFramePr>
          <p:nvPr>
            <p:extLst>
              <p:ext uri="{D42A27DB-BD31-4B8C-83A1-F6EECF244321}">
                <p14:modId xmlns:p14="http://schemas.microsoft.com/office/powerpoint/2010/main" val="2934659123"/>
              </p:ext>
            </p:extLst>
          </p:nvPr>
        </p:nvGraphicFramePr>
        <p:xfrm>
          <a:off x="3665989" y="3156290"/>
          <a:ext cx="6985000" cy="381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800069880"/>
                    </a:ext>
                  </a:extLst>
                </a:gridCol>
                <a:gridCol w="787400">
                  <a:extLst>
                    <a:ext uri="{9D8B030D-6E8A-4147-A177-3AD203B41FA5}">
                      <a16:colId xmlns:a16="http://schemas.microsoft.com/office/drawing/2014/main" val="1167329688"/>
                    </a:ext>
                  </a:extLst>
                </a:gridCol>
                <a:gridCol w="1270000">
                  <a:extLst>
                    <a:ext uri="{9D8B030D-6E8A-4147-A177-3AD203B41FA5}">
                      <a16:colId xmlns:a16="http://schemas.microsoft.com/office/drawing/2014/main" val="2013488946"/>
                    </a:ext>
                  </a:extLst>
                </a:gridCol>
                <a:gridCol w="825500">
                  <a:extLst>
                    <a:ext uri="{9D8B030D-6E8A-4147-A177-3AD203B41FA5}">
                      <a16:colId xmlns:a16="http://schemas.microsoft.com/office/drawing/2014/main" val="3566607922"/>
                    </a:ext>
                  </a:extLst>
                </a:gridCol>
                <a:gridCol w="838200">
                  <a:extLst>
                    <a:ext uri="{9D8B030D-6E8A-4147-A177-3AD203B41FA5}">
                      <a16:colId xmlns:a16="http://schemas.microsoft.com/office/drawing/2014/main" val="4054721435"/>
                    </a:ext>
                  </a:extLst>
                </a:gridCol>
                <a:gridCol w="800100">
                  <a:extLst>
                    <a:ext uri="{9D8B030D-6E8A-4147-A177-3AD203B41FA5}">
                      <a16:colId xmlns:a16="http://schemas.microsoft.com/office/drawing/2014/main" val="3190408504"/>
                    </a:ext>
                  </a:extLst>
                </a:gridCol>
                <a:gridCol w="914400">
                  <a:extLst>
                    <a:ext uri="{9D8B030D-6E8A-4147-A177-3AD203B41FA5}">
                      <a16:colId xmlns:a16="http://schemas.microsoft.com/office/drawing/2014/main" val="1838463579"/>
                    </a:ext>
                  </a:extLst>
                </a:gridCol>
                <a:gridCol w="939800">
                  <a:extLst>
                    <a:ext uri="{9D8B030D-6E8A-4147-A177-3AD203B41FA5}">
                      <a16:colId xmlns:a16="http://schemas.microsoft.com/office/drawing/2014/main" val="1793180722"/>
                    </a:ext>
                  </a:extLst>
                </a:gridCol>
              </a:tblGrid>
              <a:tr h="190500">
                <a:tc>
                  <a:txBody>
                    <a:bodyPr/>
                    <a:lstStyle/>
                    <a:p>
                      <a:pPr algn="ctr" fontAlgn="b"/>
                      <a:r>
                        <a:rPr lang="en-US" sz="900" u="none" strike="noStrike">
                          <a:effectLst/>
                        </a:rPr>
                        <a:t>FCP</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ACC</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dirty="0">
                          <a:effectLst/>
                        </a:rPr>
                        <a:t>FCP Name</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FMS Budget</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FMS Oblig</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FMS Unob</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IFCAP Unob</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IFCAP Pending</a:t>
                      </a:r>
                      <a:endParaRPr lang="en-US"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99945342"/>
                  </a:ext>
                </a:extLst>
              </a:tr>
              <a:tr h="190500">
                <a:tc>
                  <a:txBody>
                    <a:bodyPr/>
                    <a:lstStyle/>
                    <a:p>
                      <a:pPr algn="ctr" fontAlgn="b"/>
                      <a:r>
                        <a:rPr lang="en-US" sz="900" u="none" strike="noStrike">
                          <a:effectLst/>
                        </a:rPr>
                        <a:t>4610</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8100101GB</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a:effectLst/>
                        </a:rPr>
                        <a:t>821 IC S&amp;S 20/21</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5,572,411.00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5,475,762.49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96,648.51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22,538.81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dirty="0">
                          <a:effectLst/>
                        </a:rPr>
                        <a:t>22,633.75 </a:t>
                      </a:r>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39075532"/>
                  </a:ext>
                </a:extLst>
              </a:tr>
            </a:tbl>
          </a:graphicData>
        </a:graphic>
      </p:graphicFrame>
    </p:spTree>
    <p:extLst>
      <p:ext uri="{BB962C8B-B14F-4D97-AF65-F5344CB8AC3E}">
        <p14:creationId xmlns:p14="http://schemas.microsoft.com/office/powerpoint/2010/main" val="3088518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F2A6-EBE6-440A-A693-E178E8D1F13A}"/>
              </a:ext>
            </a:extLst>
          </p:cNvPr>
          <p:cNvSpPr>
            <a:spLocks noGrp="1"/>
          </p:cNvSpPr>
          <p:nvPr>
            <p:ph type="title"/>
          </p:nvPr>
        </p:nvSpPr>
        <p:spPr/>
        <p:txBody>
          <a:bodyPr/>
          <a:lstStyle/>
          <a:p>
            <a:r>
              <a:rPr lang="en-US" dirty="0"/>
              <a:t>Final Balance of All Other FCPs	</a:t>
            </a:r>
          </a:p>
        </p:txBody>
      </p:sp>
      <p:sp>
        <p:nvSpPr>
          <p:cNvPr id="3" name="Content Placeholder 2">
            <a:extLst>
              <a:ext uri="{FF2B5EF4-FFF2-40B4-BE49-F238E27FC236}">
                <a16:creationId xmlns:a16="http://schemas.microsoft.com/office/drawing/2014/main" id="{4A8CF5CF-319E-43A4-B033-8D7C492B463E}"/>
              </a:ext>
            </a:extLst>
          </p:cNvPr>
          <p:cNvSpPr>
            <a:spLocks noGrp="1"/>
          </p:cNvSpPr>
          <p:nvPr>
            <p:ph idx="1"/>
          </p:nvPr>
        </p:nvSpPr>
        <p:spPr>
          <a:xfrm>
            <a:off x="587230" y="1370009"/>
            <a:ext cx="4075214" cy="4351338"/>
          </a:xfrm>
        </p:spPr>
        <p:txBody>
          <a:bodyPr/>
          <a:lstStyle/>
          <a:p>
            <a:r>
              <a:rPr lang="en-US" dirty="0"/>
              <a:t>Verify that the SOA balances to </a:t>
            </a:r>
            <a:r>
              <a:rPr lang="en-US" dirty="0" err="1"/>
              <a:t>WinRMS</a:t>
            </a:r>
            <a:r>
              <a:rPr lang="en-US" dirty="0"/>
              <a:t>.</a:t>
            </a:r>
          </a:p>
          <a:p>
            <a:endParaRPr lang="en-US" dirty="0"/>
          </a:p>
        </p:txBody>
      </p:sp>
      <p:pic>
        <p:nvPicPr>
          <p:cNvPr id="5" name="Picture 4">
            <a:extLst>
              <a:ext uri="{FF2B5EF4-FFF2-40B4-BE49-F238E27FC236}">
                <a16:creationId xmlns:a16="http://schemas.microsoft.com/office/drawing/2014/main" id="{59A9E6E1-62C5-4A26-8771-79517F90071A}"/>
              </a:ext>
            </a:extLst>
          </p:cNvPr>
          <p:cNvPicPr>
            <a:picLocks noChangeAspect="1"/>
          </p:cNvPicPr>
          <p:nvPr/>
        </p:nvPicPr>
        <p:blipFill>
          <a:blip r:embed="rId2"/>
          <a:stretch>
            <a:fillRect/>
          </a:stretch>
        </p:blipFill>
        <p:spPr>
          <a:xfrm>
            <a:off x="4932727" y="855677"/>
            <a:ext cx="6744748" cy="5146646"/>
          </a:xfrm>
          <a:prstGeom prst="rect">
            <a:avLst/>
          </a:prstGeom>
        </p:spPr>
      </p:pic>
      <p:cxnSp>
        <p:nvCxnSpPr>
          <p:cNvPr id="7" name="Straight Arrow Connector 6">
            <a:extLst>
              <a:ext uri="{FF2B5EF4-FFF2-40B4-BE49-F238E27FC236}">
                <a16:creationId xmlns:a16="http://schemas.microsoft.com/office/drawing/2014/main" id="{B7865D3D-D6FC-4D28-A987-14433E709206}"/>
              </a:ext>
            </a:extLst>
          </p:cNvPr>
          <p:cNvCxnSpPr/>
          <p:nvPr/>
        </p:nvCxnSpPr>
        <p:spPr>
          <a:xfrm flipH="1">
            <a:off x="11258026" y="1568741"/>
            <a:ext cx="453005" cy="486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426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5FC4-7A80-4D94-A4E3-B258D04231F7}"/>
              </a:ext>
            </a:extLst>
          </p:cNvPr>
          <p:cNvSpPr>
            <a:spLocks noGrp="1"/>
          </p:cNvSpPr>
          <p:nvPr>
            <p:ph type="title"/>
          </p:nvPr>
        </p:nvSpPr>
        <p:spPr/>
        <p:txBody>
          <a:bodyPr/>
          <a:lstStyle/>
          <a:p>
            <a:r>
              <a:rPr lang="en-US" dirty="0"/>
              <a:t>Setting up New Fiscal Year</a:t>
            </a:r>
          </a:p>
        </p:txBody>
      </p:sp>
      <p:sp>
        <p:nvSpPr>
          <p:cNvPr id="3" name="Content Placeholder 2">
            <a:extLst>
              <a:ext uri="{FF2B5EF4-FFF2-40B4-BE49-F238E27FC236}">
                <a16:creationId xmlns:a16="http://schemas.microsoft.com/office/drawing/2014/main" id="{120BED1B-0ADC-4647-94AC-A14EB33E149E}"/>
              </a:ext>
            </a:extLst>
          </p:cNvPr>
          <p:cNvSpPr>
            <a:spLocks noGrp="1"/>
          </p:cNvSpPr>
          <p:nvPr>
            <p:ph idx="1"/>
          </p:nvPr>
        </p:nvSpPr>
        <p:spPr>
          <a:xfrm>
            <a:off x="587228" y="1401617"/>
            <a:ext cx="4519832" cy="4655234"/>
          </a:xfrm>
        </p:spPr>
        <p:txBody>
          <a:bodyPr/>
          <a:lstStyle/>
          <a:p>
            <a:r>
              <a:rPr lang="en-US" dirty="0"/>
              <a:t>You now have balanced all your FCPs and closed out the fiscal year.  It is time to set-up the new fiscal year.</a:t>
            </a:r>
          </a:p>
          <a:p>
            <a:r>
              <a:rPr lang="en-US" dirty="0"/>
              <a:t>Go to Year End and Click on Setup New Fiscal Year.  It will walk you through the steps.</a:t>
            </a:r>
          </a:p>
          <a:p>
            <a:r>
              <a:rPr lang="en-US" dirty="0"/>
              <a:t>The next slides are covered in much more detail in </a:t>
            </a:r>
            <a:r>
              <a:rPr lang="en-US" dirty="0" err="1"/>
              <a:t>WinRMS</a:t>
            </a:r>
            <a:r>
              <a:rPr lang="en-US" dirty="0"/>
              <a:t> Session 1</a:t>
            </a:r>
          </a:p>
          <a:p>
            <a:endParaRPr lang="en-US" dirty="0"/>
          </a:p>
          <a:p>
            <a:endParaRPr lang="en-US" dirty="0"/>
          </a:p>
        </p:txBody>
      </p:sp>
      <p:pic>
        <p:nvPicPr>
          <p:cNvPr id="5" name="Picture 4">
            <a:extLst>
              <a:ext uri="{FF2B5EF4-FFF2-40B4-BE49-F238E27FC236}">
                <a16:creationId xmlns:a16="http://schemas.microsoft.com/office/drawing/2014/main" id="{7AF45FEA-2F62-4129-AB82-361E2416ADD3}"/>
              </a:ext>
            </a:extLst>
          </p:cNvPr>
          <p:cNvPicPr>
            <a:picLocks noChangeAspect="1"/>
          </p:cNvPicPr>
          <p:nvPr/>
        </p:nvPicPr>
        <p:blipFill>
          <a:blip r:embed="rId2"/>
          <a:stretch>
            <a:fillRect/>
          </a:stretch>
        </p:blipFill>
        <p:spPr>
          <a:xfrm>
            <a:off x="5394121" y="166264"/>
            <a:ext cx="6434356" cy="6203659"/>
          </a:xfrm>
          <a:prstGeom prst="rect">
            <a:avLst/>
          </a:prstGeom>
        </p:spPr>
      </p:pic>
      <p:cxnSp>
        <p:nvCxnSpPr>
          <p:cNvPr id="7" name="Straight Arrow Connector 6">
            <a:extLst>
              <a:ext uri="{FF2B5EF4-FFF2-40B4-BE49-F238E27FC236}">
                <a16:creationId xmlns:a16="http://schemas.microsoft.com/office/drawing/2014/main" id="{79BACD69-ED64-4EA8-9ACC-883708F8CCB8}"/>
              </a:ext>
            </a:extLst>
          </p:cNvPr>
          <p:cNvCxnSpPr>
            <a:cxnSpLocks/>
          </p:cNvCxnSpPr>
          <p:nvPr/>
        </p:nvCxnSpPr>
        <p:spPr>
          <a:xfrm flipH="1">
            <a:off x="7935985" y="166264"/>
            <a:ext cx="1216404" cy="321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D61400F-9BA5-44B4-B95A-B0A62F94FF42}"/>
              </a:ext>
            </a:extLst>
          </p:cNvPr>
          <p:cNvCxnSpPr/>
          <p:nvPr/>
        </p:nvCxnSpPr>
        <p:spPr>
          <a:xfrm flipH="1">
            <a:off x="8397379" y="209724"/>
            <a:ext cx="914400" cy="402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94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E643-14DC-46C2-A8E9-380867D4D95A}"/>
              </a:ext>
            </a:extLst>
          </p:cNvPr>
          <p:cNvSpPr>
            <a:spLocks noGrp="1"/>
          </p:cNvSpPr>
          <p:nvPr>
            <p:ph type="title"/>
          </p:nvPr>
        </p:nvSpPr>
        <p:spPr/>
        <p:txBody>
          <a:bodyPr/>
          <a:lstStyle/>
          <a:p>
            <a:r>
              <a:rPr lang="en-US" dirty="0"/>
              <a:t>Setting up New Fiscal Year (</a:t>
            </a:r>
            <a:r>
              <a:rPr lang="en-US" dirty="0" err="1"/>
              <a:t>Cont</a:t>
            </a:r>
            <a:r>
              <a:rPr lang="en-US" dirty="0"/>
              <a:t>)</a:t>
            </a:r>
          </a:p>
        </p:txBody>
      </p:sp>
      <p:sp>
        <p:nvSpPr>
          <p:cNvPr id="3" name="Content Placeholder 2">
            <a:extLst>
              <a:ext uri="{FF2B5EF4-FFF2-40B4-BE49-F238E27FC236}">
                <a16:creationId xmlns:a16="http://schemas.microsoft.com/office/drawing/2014/main" id="{C0DEFAEF-0803-4E5A-BF1D-E1871DFF47F1}"/>
              </a:ext>
            </a:extLst>
          </p:cNvPr>
          <p:cNvSpPr>
            <a:spLocks noGrp="1"/>
          </p:cNvSpPr>
          <p:nvPr>
            <p:ph idx="1"/>
          </p:nvPr>
        </p:nvSpPr>
        <p:spPr>
          <a:xfrm>
            <a:off x="371475" y="1039440"/>
            <a:ext cx="10515600" cy="4779120"/>
          </a:xfrm>
        </p:spPr>
        <p:txBody>
          <a:bodyPr/>
          <a:lstStyle/>
          <a:p>
            <a:pPr marL="0" indent="0">
              <a:buNone/>
            </a:pPr>
            <a:r>
              <a:rPr lang="en-US" dirty="0"/>
              <a:t>Once your Fiscal Year is set-up, ensure that you:</a:t>
            </a:r>
          </a:p>
          <a:p>
            <a:r>
              <a:rPr lang="en-US" dirty="0"/>
              <a:t>Update FCPs </a:t>
            </a:r>
          </a:p>
          <a:p>
            <a:pPr lvl="1"/>
            <a:r>
              <a:rPr lang="en-US" sz="2000" dirty="0"/>
              <a:t>You will want to delete the FCPs that are no longer in use (Last year’s PY).  This can be done by going to Find -&gt; Find Control Point -&gt; And then clicking on the FCP and selecting Remove Control Point.</a:t>
            </a:r>
          </a:p>
          <a:p>
            <a:pPr lvl="1"/>
            <a:r>
              <a:rPr lang="en-US" sz="2000" dirty="0"/>
              <a:t>For the All Other FCPs that are now PY, you will want to edit them to make note of this and change the description to state PY. This can be done by going to Find -&gt; Find Control Point -&gt; And then clicking on the FCP and selecting Change Control Point.</a:t>
            </a:r>
          </a:p>
          <a:p>
            <a:pPr lvl="1"/>
            <a:r>
              <a:rPr lang="en-US" sz="2000" dirty="0"/>
              <a:t>For the salary FCPs that don’t change numbers each year, you want to make sure you designate the PY FCP and still have it listed as a FCP in </a:t>
            </a:r>
            <a:r>
              <a:rPr lang="en-US" sz="2000" dirty="0" err="1"/>
              <a:t>WinRMS</a:t>
            </a:r>
            <a:r>
              <a:rPr lang="en-US" sz="2000" dirty="0"/>
              <a:t>.  For example, CY would be FCP 403 and PY I designate as P403.  </a:t>
            </a:r>
          </a:p>
          <a:p>
            <a:r>
              <a:rPr lang="en-US" dirty="0"/>
              <a:t>Update Accounts</a:t>
            </a:r>
          </a:p>
          <a:p>
            <a:r>
              <a:rPr lang="en-US" dirty="0"/>
              <a:t>Update Employees</a:t>
            </a:r>
          </a:p>
          <a:p>
            <a:endParaRPr lang="en-US" dirty="0"/>
          </a:p>
        </p:txBody>
      </p:sp>
    </p:spTree>
    <p:extLst>
      <p:ext uri="{BB962C8B-B14F-4D97-AF65-F5344CB8AC3E}">
        <p14:creationId xmlns:p14="http://schemas.microsoft.com/office/powerpoint/2010/main" val="40204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197C-8529-42FE-B3ED-A3AA3B913375}"/>
              </a:ext>
            </a:extLst>
          </p:cNvPr>
          <p:cNvSpPr>
            <a:spLocks noGrp="1"/>
          </p:cNvSpPr>
          <p:nvPr>
            <p:ph type="title"/>
          </p:nvPr>
        </p:nvSpPr>
        <p:spPr/>
        <p:txBody>
          <a:bodyPr/>
          <a:lstStyle/>
          <a:p>
            <a:r>
              <a:rPr lang="en-US" dirty="0"/>
              <a:t>Setting up New Fiscal Year - Prior Year Balances</a:t>
            </a:r>
          </a:p>
        </p:txBody>
      </p:sp>
      <p:sp>
        <p:nvSpPr>
          <p:cNvPr id="3" name="Content Placeholder 2">
            <a:extLst>
              <a:ext uri="{FF2B5EF4-FFF2-40B4-BE49-F238E27FC236}">
                <a16:creationId xmlns:a16="http://schemas.microsoft.com/office/drawing/2014/main" id="{006FF25A-96D5-4CB4-9A19-90FF1638408E}"/>
              </a:ext>
            </a:extLst>
          </p:cNvPr>
          <p:cNvSpPr>
            <a:spLocks noGrp="1"/>
          </p:cNvSpPr>
          <p:nvPr>
            <p:ph idx="1"/>
          </p:nvPr>
        </p:nvSpPr>
        <p:spPr>
          <a:xfrm>
            <a:off x="371475" y="939567"/>
            <a:ext cx="10515600" cy="4815337"/>
          </a:xfrm>
        </p:spPr>
        <p:txBody>
          <a:bodyPr/>
          <a:lstStyle/>
          <a:p>
            <a:r>
              <a:rPr lang="en-US" dirty="0"/>
              <a:t>Once Accounts are established, you will want to allocate and distribute the PY Balances. To find the number to put in:</a:t>
            </a:r>
          </a:p>
          <a:p>
            <a:r>
              <a:rPr lang="en-US" dirty="0" err="1"/>
              <a:t>WinRMS</a:t>
            </a:r>
            <a:r>
              <a:rPr lang="en-US" dirty="0"/>
              <a:t>:</a:t>
            </a:r>
          </a:p>
          <a:p>
            <a:pPr lvl="1"/>
            <a:r>
              <a:rPr lang="en-US" dirty="0"/>
              <a:t>Once the previous fiscal year is finalized in </a:t>
            </a:r>
            <a:r>
              <a:rPr lang="en-US" dirty="0" err="1"/>
              <a:t>WinRMS</a:t>
            </a:r>
            <a:r>
              <a:rPr lang="en-US" dirty="0"/>
              <a:t>, you can pull a report with the remaining balances.  This can be done couple ways.</a:t>
            </a:r>
          </a:p>
          <a:p>
            <a:pPr lvl="2"/>
            <a:r>
              <a:rPr lang="en-US" dirty="0"/>
              <a:t>Reports – Go to the Administrators Summary Report and look at the final amount in the Account Balances report.  It will give the cumulative balance remaining in each FCP. </a:t>
            </a:r>
          </a:p>
          <a:p>
            <a:pPr lvl="2"/>
            <a:r>
              <a:rPr lang="en-US" dirty="0"/>
              <a:t>Click on the Control Point on the home page in yellow and then click on either Summary Status or Detail Status in purple.  This will show you the Total Funds Remaining.</a:t>
            </a:r>
          </a:p>
          <a:p>
            <a:r>
              <a:rPr lang="en-US" dirty="0"/>
              <a:t>Status of Allowance</a:t>
            </a:r>
          </a:p>
          <a:p>
            <a:pPr lvl="1"/>
            <a:r>
              <a:rPr lang="en-US" dirty="0"/>
              <a:t>On the SOA, look at the FMS Unobligated balance for each FCP.</a:t>
            </a:r>
          </a:p>
          <a:p>
            <a:endParaRPr lang="en-US" dirty="0"/>
          </a:p>
        </p:txBody>
      </p:sp>
    </p:spTree>
    <p:extLst>
      <p:ext uri="{BB962C8B-B14F-4D97-AF65-F5344CB8AC3E}">
        <p14:creationId xmlns:p14="http://schemas.microsoft.com/office/powerpoint/2010/main" val="2301368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DDA1-D5AA-4AC3-B6E3-7EE74EB1E766}"/>
              </a:ext>
            </a:extLst>
          </p:cNvPr>
          <p:cNvSpPr>
            <a:spLocks noGrp="1"/>
          </p:cNvSpPr>
          <p:nvPr>
            <p:ph type="title"/>
          </p:nvPr>
        </p:nvSpPr>
        <p:spPr/>
        <p:txBody>
          <a:bodyPr/>
          <a:lstStyle/>
          <a:p>
            <a:r>
              <a:rPr lang="en-US" dirty="0"/>
              <a:t>Setting up New Fiscal Year – Current Year FCPs</a:t>
            </a:r>
          </a:p>
        </p:txBody>
      </p:sp>
      <p:sp>
        <p:nvSpPr>
          <p:cNvPr id="3" name="Content Placeholder 2">
            <a:extLst>
              <a:ext uri="{FF2B5EF4-FFF2-40B4-BE49-F238E27FC236}">
                <a16:creationId xmlns:a16="http://schemas.microsoft.com/office/drawing/2014/main" id="{A7644941-D4E9-4E3C-B6B8-90011A09BE33}"/>
              </a:ext>
            </a:extLst>
          </p:cNvPr>
          <p:cNvSpPr>
            <a:spLocks noGrp="1"/>
          </p:cNvSpPr>
          <p:nvPr>
            <p:ph idx="1"/>
          </p:nvPr>
        </p:nvSpPr>
        <p:spPr>
          <a:xfrm>
            <a:off x="285750" y="1428680"/>
            <a:ext cx="3890657" cy="4351338"/>
          </a:xfrm>
        </p:spPr>
        <p:txBody>
          <a:bodyPr/>
          <a:lstStyle/>
          <a:p>
            <a:r>
              <a:rPr lang="en-US" dirty="0"/>
              <a:t>You will need the Initial Target Allowance (ITA) from RAFT to know the amount to allocate to the FCPs and distribute to the accounts.</a:t>
            </a:r>
          </a:p>
          <a:p>
            <a:pPr marL="0" indent="0">
              <a:buNone/>
            </a:pPr>
            <a:endParaRPr lang="en-US" dirty="0"/>
          </a:p>
        </p:txBody>
      </p:sp>
      <p:pic>
        <p:nvPicPr>
          <p:cNvPr id="4" name="Picture 3">
            <a:extLst>
              <a:ext uri="{FF2B5EF4-FFF2-40B4-BE49-F238E27FC236}">
                <a16:creationId xmlns:a16="http://schemas.microsoft.com/office/drawing/2014/main" id="{3DA36A42-933E-45C1-8390-E3BF0F39E76B}"/>
              </a:ext>
            </a:extLst>
          </p:cNvPr>
          <p:cNvPicPr>
            <a:picLocks noChangeAspect="1"/>
          </p:cNvPicPr>
          <p:nvPr/>
        </p:nvPicPr>
        <p:blipFill>
          <a:blip r:embed="rId2"/>
          <a:stretch>
            <a:fillRect/>
          </a:stretch>
        </p:blipFill>
        <p:spPr>
          <a:xfrm>
            <a:off x="4144075" y="633646"/>
            <a:ext cx="7743039" cy="5801439"/>
          </a:xfrm>
          <a:prstGeom prst="rect">
            <a:avLst/>
          </a:prstGeom>
        </p:spPr>
      </p:pic>
      <p:sp>
        <p:nvSpPr>
          <p:cNvPr id="5" name="TextBox 4">
            <a:extLst>
              <a:ext uri="{FF2B5EF4-FFF2-40B4-BE49-F238E27FC236}">
                <a16:creationId xmlns:a16="http://schemas.microsoft.com/office/drawing/2014/main" id="{3E2E3B20-6D03-4FBC-B355-AB475BDA6002}"/>
              </a:ext>
            </a:extLst>
          </p:cNvPr>
          <p:cNvSpPr txBox="1"/>
          <p:nvPr/>
        </p:nvSpPr>
        <p:spPr>
          <a:xfrm>
            <a:off x="7902427" y="2653018"/>
            <a:ext cx="2097249" cy="1200329"/>
          </a:xfrm>
          <a:prstGeom prst="rect">
            <a:avLst/>
          </a:prstGeom>
          <a:noFill/>
        </p:spPr>
        <p:txBody>
          <a:bodyPr wrap="square" rtlCol="0">
            <a:spAutoFit/>
          </a:bodyPr>
          <a:lstStyle/>
          <a:p>
            <a:r>
              <a:rPr lang="en-US" sz="1800"/>
              <a:t>Hover over Reports</a:t>
            </a:r>
          </a:p>
          <a:p>
            <a:r>
              <a:rPr lang="en-US" sz="1800"/>
              <a:t>-Select ITA Reports</a:t>
            </a:r>
          </a:p>
          <a:p>
            <a:r>
              <a:rPr lang="en-US" sz="1800"/>
              <a:t>-Select ITA Budget Memo</a:t>
            </a:r>
            <a:endParaRPr lang="en-US" sz="1800" dirty="0"/>
          </a:p>
        </p:txBody>
      </p:sp>
      <p:cxnSp>
        <p:nvCxnSpPr>
          <p:cNvPr id="7" name="Straight Arrow Connector 6">
            <a:extLst>
              <a:ext uri="{FF2B5EF4-FFF2-40B4-BE49-F238E27FC236}">
                <a16:creationId xmlns:a16="http://schemas.microsoft.com/office/drawing/2014/main" id="{71C5947E-0F46-4314-96DE-597F71CCDE10}"/>
              </a:ext>
            </a:extLst>
          </p:cNvPr>
          <p:cNvCxnSpPr/>
          <p:nvPr/>
        </p:nvCxnSpPr>
        <p:spPr>
          <a:xfrm flipH="1" flipV="1">
            <a:off x="7055141" y="2315361"/>
            <a:ext cx="721453" cy="694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CABCD06-2308-4CD9-9AD6-BF83C96189A4}"/>
              </a:ext>
            </a:extLst>
          </p:cNvPr>
          <p:cNvCxnSpPr/>
          <p:nvPr/>
        </p:nvCxnSpPr>
        <p:spPr>
          <a:xfrm flipH="1" flipV="1">
            <a:off x="5678690" y="2902591"/>
            <a:ext cx="2223737" cy="360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49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EF405-D2D5-4654-96C3-9205B0B0A055}"/>
              </a:ext>
            </a:extLst>
          </p:cNvPr>
          <p:cNvSpPr>
            <a:spLocks noGrp="1"/>
          </p:cNvSpPr>
          <p:nvPr>
            <p:ph type="title"/>
          </p:nvPr>
        </p:nvSpPr>
        <p:spPr/>
        <p:txBody>
          <a:bodyPr/>
          <a:lstStyle/>
          <a:p>
            <a:r>
              <a:rPr lang="en-US" dirty="0"/>
              <a:t>Setting up New Fiscal Year – Current Year FCPs</a:t>
            </a:r>
          </a:p>
        </p:txBody>
      </p:sp>
      <p:pic>
        <p:nvPicPr>
          <p:cNvPr id="5" name="Content Placeholder 4">
            <a:extLst>
              <a:ext uri="{FF2B5EF4-FFF2-40B4-BE49-F238E27FC236}">
                <a16:creationId xmlns:a16="http://schemas.microsoft.com/office/drawing/2014/main" id="{EE961ABF-D5E3-4559-A90C-E559900E667C}"/>
              </a:ext>
            </a:extLst>
          </p:cNvPr>
          <p:cNvPicPr>
            <a:picLocks noGrp="1" noChangeAspect="1"/>
          </p:cNvPicPr>
          <p:nvPr>
            <p:ph idx="1"/>
          </p:nvPr>
        </p:nvPicPr>
        <p:blipFill>
          <a:blip r:embed="rId2"/>
          <a:stretch>
            <a:fillRect/>
          </a:stretch>
        </p:blipFill>
        <p:spPr>
          <a:xfrm>
            <a:off x="545284" y="820023"/>
            <a:ext cx="9957733" cy="5438163"/>
          </a:xfrm>
        </p:spPr>
      </p:pic>
    </p:spTree>
    <p:extLst>
      <p:ext uri="{BB962C8B-B14F-4D97-AF65-F5344CB8AC3E}">
        <p14:creationId xmlns:p14="http://schemas.microsoft.com/office/powerpoint/2010/main" val="1362204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2B2E9-7C77-4947-BA38-C8B12F0F320D}"/>
              </a:ext>
            </a:extLst>
          </p:cNvPr>
          <p:cNvSpPr>
            <a:spLocks noGrp="1"/>
          </p:cNvSpPr>
          <p:nvPr>
            <p:ph type="title"/>
          </p:nvPr>
        </p:nvSpPr>
        <p:spPr/>
        <p:txBody>
          <a:bodyPr/>
          <a:lstStyle/>
          <a:p>
            <a:r>
              <a:rPr lang="en-US" dirty="0"/>
              <a:t>Allocation and Distribution	</a:t>
            </a:r>
          </a:p>
        </p:txBody>
      </p:sp>
      <p:sp>
        <p:nvSpPr>
          <p:cNvPr id="3" name="Content Placeholder 2">
            <a:extLst>
              <a:ext uri="{FF2B5EF4-FFF2-40B4-BE49-F238E27FC236}">
                <a16:creationId xmlns:a16="http://schemas.microsoft.com/office/drawing/2014/main" id="{7F1D5F07-8E33-4121-A1E9-D9D7FF625602}"/>
              </a:ext>
            </a:extLst>
          </p:cNvPr>
          <p:cNvSpPr>
            <a:spLocks noGrp="1"/>
          </p:cNvSpPr>
          <p:nvPr>
            <p:ph idx="1"/>
          </p:nvPr>
        </p:nvSpPr>
        <p:spPr>
          <a:xfrm>
            <a:off x="371475" y="1361621"/>
            <a:ext cx="3638463" cy="4351338"/>
          </a:xfrm>
        </p:spPr>
        <p:txBody>
          <a:bodyPr/>
          <a:lstStyle/>
          <a:p>
            <a:r>
              <a:rPr lang="en-US" dirty="0"/>
              <a:t>Remember:  You allocate the funds to the FCP and then distribute them to the accounts.</a:t>
            </a:r>
          </a:p>
          <a:p>
            <a:r>
              <a:rPr lang="en-US" dirty="0"/>
              <a:t>Allocation:</a:t>
            </a:r>
          </a:p>
          <a:p>
            <a:endParaRPr lang="en-US" dirty="0"/>
          </a:p>
        </p:txBody>
      </p:sp>
      <p:pic>
        <p:nvPicPr>
          <p:cNvPr id="7" name="Picture 6">
            <a:extLst>
              <a:ext uri="{FF2B5EF4-FFF2-40B4-BE49-F238E27FC236}">
                <a16:creationId xmlns:a16="http://schemas.microsoft.com/office/drawing/2014/main" id="{540CB521-326D-4580-A22B-8E6B9B0FE419}"/>
              </a:ext>
            </a:extLst>
          </p:cNvPr>
          <p:cNvPicPr>
            <a:picLocks noChangeAspect="1"/>
          </p:cNvPicPr>
          <p:nvPr/>
        </p:nvPicPr>
        <p:blipFill>
          <a:blip r:embed="rId2"/>
          <a:stretch>
            <a:fillRect/>
          </a:stretch>
        </p:blipFill>
        <p:spPr>
          <a:xfrm>
            <a:off x="4096012" y="1120280"/>
            <a:ext cx="7581900" cy="4953000"/>
          </a:xfrm>
          <a:prstGeom prst="rect">
            <a:avLst/>
          </a:prstGeom>
        </p:spPr>
      </p:pic>
    </p:spTree>
    <p:extLst>
      <p:ext uri="{BB962C8B-B14F-4D97-AF65-F5344CB8AC3E}">
        <p14:creationId xmlns:p14="http://schemas.microsoft.com/office/powerpoint/2010/main" val="2328636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7B4F-7B14-4679-B76A-4F2F5E66AF41}"/>
              </a:ext>
            </a:extLst>
          </p:cNvPr>
          <p:cNvSpPr>
            <a:spLocks noGrp="1"/>
          </p:cNvSpPr>
          <p:nvPr>
            <p:ph type="title"/>
          </p:nvPr>
        </p:nvSpPr>
        <p:spPr/>
        <p:txBody>
          <a:bodyPr/>
          <a:lstStyle/>
          <a:p>
            <a:r>
              <a:rPr lang="en-US" dirty="0"/>
              <a:t>Allocation and Distribution	</a:t>
            </a:r>
          </a:p>
        </p:txBody>
      </p:sp>
      <p:sp>
        <p:nvSpPr>
          <p:cNvPr id="3" name="Content Placeholder 2">
            <a:extLst>
              <a:ext uri="{FF2B5EF4-FFF2-40B4-BE49-F238E27FC236}">
                <a16:creationId xmlns:a16="http://schemas.microsoft.com/office/drawing/2014/main" id="{52B8F696-D265-4382-91C6-A244A17535F1}"/>
              </a:ext>
            </a:extLst>
          </p:cNvPr>
          <p:cNvSpPr>
            <a:spLocks noGrp="1"/>
          </p:cNvSpPr>
          <p:nvPr>
            <p:ph idx="1"/>
          </p:nvPr>
        </p:nvSpPr>
        <p:spPr>
          <a:xfrm>
            <a:off x="371475" y="1361621"/>
            <a:ext cx="2531116" cy="4351338"/>
          </a:xfrm>
        </p:spPr>
        <p:txBody>
          <a:bodyPr/>
          <a:lstStyle/>
          <a:p>
            <a:r>
              <a:rPr lang="en-US" dirty="0"/>
              <a:t>Distribution:</a:t>
            </a:r>
          </a:p>
        </p:txBody>
      </p:sp>
      <p:pic>
        <p:nvPicPr>
          <p:cNvPr id="5" name="Picture 4">
            <a:extLst>
              <a:ext uri="{FF2B5EF4-FFF2-40B4-BE49-F238E27FC236}">
                <a16:creationId xmlns:a16="http://schemas.microsoft.com/office/drawing/2014/main" id="{CBB97D75-40DF-4907-AD9E-2D23F6C4A0BB}"/>
              </a:ext>
            </a:extLst>
          </p:cNvPr>
          <p:cNvPicPr>
            <a:picLocks noChangeAspect="1"/>
          </p:cNvPicPr>
          <p:nvPr/>
        </p:nvPicPr>
        <p:blipFill>
          <a:blip r:embed="rId2"/>
          <a:stretch>
            <a:fillRect/>
          </a:stretch>
        </p:blipFill>
        <p:spPr>
          <a:xfrm>
            <a:off x="3273629" y="1136990"/>
            <a:ext cx="7658100" cy="4800600"/>
          </a:xfrm>
          <a:prstGeom prst="rect">
            <a:avLst/>
          </a:prstGeom>
        </p:spPr>
      </p:pic>
    </p:spTree>
    <p:extLst>
      <p:ext uri="{BB962C8B-B14F-4D97-AF65-F5344CB8AC3E}">
        <p14:creationId xmlns:p14="http://schemas.microsoft.com/office/powerpoint/2010/main" val="108628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53AF-96C4-4D8A-9EB9-32A98F53F19C}"/>
              </a:ext>
            </a:extLst>
          </p:cNvPr>
          <p:cNvSpPr>
            <a:spLocks noGrp="1"/>
          </p:cNvSpPr>
          <p:nvPr>
            <p:ph type="title"/>
          </p:nvPr>
        </p:nvSpPr>
        <p:spPr/>
        <p:txBody>
          <a:bodyPr anchor="b">
            <a:normAutofit/>
          </a:bodyPr>
          <a:lstStyle/>
          <a:p>
            <a:pPr algn="l"/>
            <a:r>
              <a:rPr lang="en-US" sz="4000" dirty="0">
                <a:solidFill>
                  <a:srgbClr val="FFFFFF"/>
                </a:solidFill>
              </a:rPr>
              <a:t>How do we go about this</a:t>
            </a:r>
          </a:p>
        </p:txBody>
      </p:sp>
      <p:sp>
        <p:nvSpPr>
          <p:cNvPr id="3" name="Content Placeholder 2">
            <a:extLst>
              <a:ext uri="{FF2B5EF4-FFF2-40B4-BE49-F238E27FC236}">
                <a16:creationId xmlns:a16="http://schemas.microsoft.com/office/drawing/2014/main" id="{1C84A7BD-C6C8-4F7A-8A58-DE68EB5787C0}"/>
              </a:ext>
            </a:extLst>
          </p:cNvPr>
          <p:cNvSpPr>
            <a:spLocks noGrp="1"/>
          </p:cNvSpPr>
          <p:nvPr>
            <p:ph idx="1"/>
          </p:nvPr>
        </p:nvSpPr>
        <p:spPr/>
        <p:txBody>
          <a:bodyPr anchor="ctr">
            <a:noAutofit/>
          </a:bodyPr>
          <a:lstStyle/>
          <a:p>
            <a:r>
              <a:rPr lang="en-US" sz="2400" dirty="0"/>
              <a:t>Continue to work to notify investigators that Carryover is no longer acceptable – </a:t>
            </a:r>
            <a:r>
              <a:rPr lang="en-US" sz="2400" b="1" dirty="0">
                <a:solidFill>
                  <a:srgbClr val="FF0000"/>
                </a:solidFill>
              </a:rPr>
              <a:t>money is expended in the year allocated (think 1 year money)</a:t>
            </a:r>
          </a:p>
          <a:p>
            <a:r>
              <a:rPr lang="en-US" sz="2400" dirty="0"/>
              <a:t>Work closely with investigators and if spending execution is not occurring, then contact the ORD/Service project officer to determine solutions (PMO)</a:t>
            </a:r>
          </a:p>
          <a:p>
            <a:r>
              <a:rPr lang="en-US" sz="2400" dirty="0"/>
              <a:t>Plan ahead. If needed, send money back before the end of Q2</a:t>
            </a:r>
          </a:p>
          <a:p>
            <a:r>
              <a:rPr lang="en-US" sz="2400" dirty="0"/>
              <a:t>Utilize existing financial software and tools to manage budgets</a:t>
            </a:r>
          </a:p>
          <a:p>
            <a:r>
              <a:rPr lang="en-US" sz="2400" dirty="0"/>
              <a:t>Understand the money cycle and who is responsible</a:t>
            </a:r>
          </a:p>
          <a:p>
            <a:r>
              <a:rPr lang="en-US" sz="2400" dirty="0"/>
              <a:t>Accountability – Research Offices will need to be involved in the detailed management of projects in FY 22</a:t>
            </a:r>
          </a:p>
        </p:txBody>
      </p:sp>
      <p:sp>
        <p:nvSpPr>
          <p:cNvPr id="4" name="Text Placeholder 3">
            <a:extLst>
              <a:ext uri="{FF2B5EF4-FFF2-40B4-BE49-F238E27FC236}">
                <a16:creationId xmlns:a16="http://schemas.microsoft.com/office/drawing/2014/main" id="{266EB2BA-7F0D-4D4B-BBF3-449D846B2FF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00782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A372-EF63-4830-A251-CB82386BAAC9}"/>
              </a:ext>
            </a:extLst>
          </p:cNvPr>
          <p:cNvSpPr>
            <a:spLocks noGrp="1"/>
          </p:cNvSpPr>
          <p:nvPr>
            <p:ph type="title"/>
          </p:nvPr>
        </p:nvSpPr>
        <p:spPr/>
        <p:txBody>
          <a:bodyPr/>
          <a:lstStyle/>
          <a:p>
            <a:r>
              <a:rPr lang="en-US" dirty="0"/>
              <a:t>Best Practices – Prior Year All Other FCPs</a:t>
            </a:r>
          </a:p>
        </p:txBody>
      </p:sp>
      <p:sp>
        <p:nvSpPr>
          <p:cNvPr id="3" name="Content Placeholder 2">
            <a:extLst>
              <a:ext uri="{FF2B5EF4-FFF2-40B4-BE49-F238E27FC236}">
                <a16:creationId xmlns:a16="http://schemas.microsoft.com/office/drawing/2014/main" id="{5AD0643B-218E-4DC0-AA76-57295C05B8D6}"/>
              </a:ext>
            </a:extLst>
          </p:cNvPr>
          <p:cNvSpPr>
            <a:spLocks noGrp="1"/>
          </p:cNvSpPr>
          <p:nvPr>
            <p:ph idx="1"/>
          </p:nvPr>
        </p:nvSpPr>
        <p:spPr/>
        <p:txBody>
          <a:bodyPr/>
          <a:lstStyle/>
          <a:p>
            <a:r>
              <a:rPr lang="en-US" dirty="0"/>
              <a:t>I do not recommend utilizing PY FCPs for credit card transactions.  Once October 1</a:t>
            </a:r>
            <a:r>
              <a:rPr lang="en-US" baseline="30000" dirty="0"/>
              <a:t>st</a:t>
            </a:r>
            <a:r>
              <a:rPr lang="en-US" dirty="0"/>
              <a:t> hits, inform your purchasing agents that they need to use Current Year FCPs only.</a:t>
            </a:r>
          </a:p>
          <a:p>
            <a:r>
              <a:rPr lang="en-US" dirty="0"/>
              <a:t>Do not download PY FCPs into </a:t>
            </a:r>
            <a:r>
              <a:rPr lang="en-US" dirty="0" err="1"/>
              <a:t>WinRMS</a:t>
            </a:r>
            <a:r>
              <a:rPr lang="en-US" dirty="0"/>
              <a:t>.  If you do so, this will cause pending transactions to download into the new fiscal year that have previously hit the prior fiscal year causing duplication.  </a:t>
            </a:r>
          </a:p>
          <a:p>
            <a:r>
              <a:rPr lang="en-US" dirty="0"/>
              <a:t>Any adjustments that your purchasing agent makes will need to be manually entered into </a:t>
            </a:r>
            <a:r>
              <a:rPr lang="en-US" dirty="0" err="1"/>
              <a:t>WinRMS</a:t>
            </a:r>
            <a:r>
              <a:rPr lang="en-US" dirty="0"/>
              <a:t> to continue balancing.</a:t>
            </a:r>
          </a:p>
        </p:txBody>
      </p:sp>
    </p:spTree>
    <p:extLst>
      <p:ext uri="{BB962C8B-B14F-4D97-AF65-F5344CB8AC3E}">
        <p14:creationId xmlns:p14="http://schemas.microsoft.com/office/powerpoint/2010/main" val="3843840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9C31-41EA-4FDD-B6E0-FE16A479A1EC}"/>
              </a:ext>
            </a:extLst>
          </p:cNvPr>
          <p:cNvSpPr>
            <a:spLocks noGrp="1"/>
          </p:cNvSpPr>
          <p:nvPr>
            <p:ph type="title"/>
          </p:nvPr>
        </p:nvSpPr>
        <p:spPr/>
        <p:txBody>
          <a:bodyPr/>
          <a:lstStyle/>
          <a:p>
            <a:r>
              <a:rPr lang="en-US" dirty="0"/>
              <a:t>Expectations</a:t>
            </a:r>
          </a:p>
        </p:txBody>
      </p:sp>
      <p:sp>
        <p:nvSpPr>
          <p:cNvPr id="3" name="Content Placeholder 2">
            <a:extLst>
              <a:ext uri="{FF2B5EF4-FFF2-40B4-BE49-F238E27FC236}">
                <a16:creationId xmlns:a16="http://schemas.microsoft.com/office/drawing/2014/main" id="{37EAC08B-84E8-4852-BC4A-8967631894E9}"/>
              </a:ext>
            </a:extLst>
          </p:cNvPr>
          <p:cNvSpPr>
            <a:spLocks noGrp="1"/>
          </p:cNvSpPr>
          <p:nvPr>
            <p:ph idx="1"/>
          </p:nvPr>
        </p:nvSpPr>
        <p:spPr/>
        <p:txBody>
          <a:bodyPr/>
          <a:lstStyle/>
          <a:p>
            <a:r>
              <a:rPr lang="en-US" dirty="0"/>
              <a:t>Spend the money you get</a:t>
            </a:r>
          </a:p>
          <a:p>
            <a:r>
              <a:rPr lang="en-US" dirty="0"/>
              <a:t>Very little carryover – plan on 4% but may be less</a:t>
            </a:r>
          </a:p>
          <a:p>
            <a:r>
              <a:rPr lang="en-US" dirty="0"/>
              <a:t>Get you contracts in early</a:t>
            </a:r>
          </a:p>
          <a:p>
            <a:r>
              <a:rPr lang="en-US" dirty="0"/>
              <a:t>Initiate the hiring process as soon as you get your intent to award email</a:t>
            </a:r>
          </a:p>
          <a:p>
            <a:r>
              <a:rPr lang="en-US" dirty="0"/>
              <a:t>Meet with the PI to see how progress is going.  May have to include portfolio managers</a:t>
            </a:r>
          </a:p>
          <a:p>
            <a:endParaRPr lang="en-US" dirty="0"/>
          </a:p>
          <a:p>
            <a:endParaRPr lang="en-US" dirty="0"/>
          </a:p>
        </p:txBody>
      </p:sp>
      <p:sp>
        <p:nvSpPr>
          <p:cNvPr id="4" name="Text Placeholder 3">
            <a:extLst>
              <a:ext uri="{FF2B5EF4-FFF2-40B4-BE49-F238E27FC236}">
                <a16:creationId xmlns:a16="http://schemas.microsoft.com/office/drawing/2014/main" id="{D92C64E7-8CC5-4ADD-999E-394725F8AE3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44348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236C-7D84-47D5-812B-AA51D6E1D68D}"/>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D991E146-F16C-4F7D-8E0C-66F50254128A}"/>
              </a:ext>
            </a:extLst>
          </p:cNvPr>
          <p:cNvSpPr>
            <a:spLocks noGrp="1"/>
          </p:cNvSpPr>
          <p:nvPr>
            <p:ph idx="1"/>
          </p:nvPr>
        </p:nvSpPr>
        <p:spPr/>
        <p:txBody>
          <a:bodyPr/>
          <a:lstStyle/>
          <a:p>
            <a:r>
              <a:rPr lang="en-US" dirty="0"/>
              <a:t>A recording of this session and the associated handouts will be available on ORPP&amp;E’s Education and Training website approximately one-week post-webinar</a:t>
            </a:r>
          </a:p>
          <a:p>
            <a:r>
              <a:rPr lang="en-US" dirty="0"/>
              <a:t>An archive of this and other webinars can be found here:  </a:t>
            </a:r>
            <a:r>
              <a:rPr lang="en-US" dirty="0">
                <a:hlinkClick r:id="rId2"/>
              </a:rPr>
              <a:t>https://www.research.va.gov/programs/orppe/education/webinars/archives.cfm</a:t>
            </a:r>
            <a:endParaRPr lang="en-US" dirty="0"/>
          </a:p>
          <a:p>
            <a:endParaRPr lang="en-US" dirty="0"/>
          </a:p>
        </p:txBody>
      </p:sp>
    </p:spTree>
    <p:extLst>
      <p:ext uri="{BB962C8B-B14F-4D97-AF65-F5344CB8AC3E}">
        <p14:creationId xmlns:p14="http://schemas.microsoft.com/office/powerpoint/2010/main" val="120161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CDCC-952B-40CE-836F-FDF0459CF29D}"/>
              </a:ext>
            </a:extLst>
          </p:cNvPr>
          <p:cNvSpPr>
            <a:spLocks noGrp="1"/>
          </p:cNvSpPr>
          <p:nvPr>
            <p:ph type="title"/>
          </p:nvPr>
        </p:nvSpPr>
        <p:spPr>
          <a:xfrm>
            <a:off x="838200" y="2240090"/>
            <a:ext cx="10515600" cy="1536779"/>
          </a:xfrm>
        </p:spPr>
        <p:txBody>
          <a:bodyPr>
            <a:noAutofit/>
          </a:bodyPr>
          <a:lstStyle/>
          <a:p>
            <a:r>
              <a:rPr lang="en-US" sz="6600" dirty="0">
                <a:solidFill>
                  <a:schemeClr val="tx1"/>
                </a:solidFill>
              </a:rPr>
              <a:t>Questions ????????</a:t>
            </a:r>
          </a:p>
        </p:txBody>
      </p:sp>
    </p:spTree>
    <p:extLst>
      <p:ext uri="{BB962C8B-B14F-4D97-AF65-F5344CB8AC3E}">
        <p14:creationId xmlns:p14="http://schemas.microsoft.com/office/powerpoint/2010/main" val="2145663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06F7-8E11-4BBA-8693-C2F479431EB0}"/>
              </a:ext>
            </a:extLst>
          </p:cNvPr>
          <p:cNvSpPr>
            <a:spLocks noGrp="1"/>
          </p:cNvSpPr>
          <p:nvPr>
            <p:ph type="title"/>
          </p:nvPr>
        </p:nvSpPr>
        <p:spPr/>
        <p:txBody>
          <a:bodyPr anchor="b">
            <a:normAutofit/>
          </a:bodyPr>
          <a:lstStyle/>
          <a:p>
            <a:pPr algn="l"/>
            <a:r>
              <a:rPr lang="en-US" sz="3700" dirty="0">
                <a:solidFill>
                  <a:srgbClr val="FFFFFF"/>
                </a:solidFill>
              </a:rPr>
              <a:t>The Money Cycle Responsibilities</a:t>
            </a:r>
          </a:p>
        </p:txBody>
      </p:sp>
      <p:sp>
        <p:nvSpPr>
          <p:cNvPr id="3" name="Content Placeholder 2">
            <a:extLst>
              <a:ext uri="{FF2B5EF4-FFF2-40B4-BE49-F238E27FC236}">
                <a16:creationId xmlns:a16="http://schemas.microsoft.com/office/drawing/2014/main" id="{AC0FE80A-53C0-4A8F-A219-120D8EE120CC}"/>
              </a:ext>
            </a:extLst>
          </p:cNvPr>
          <p:cNvSpPr>
            <a:spLocks noGrp="1"/>
          </p:cNvSpPr>
          <p:nvPr>
            <p:ph idx="1"/>
          </p:nvPr>
        </p:nvSpPr>
        <p:spPr>
          <a:xfrm>
            <a:off x="838200" y="1227932"/>
            <a:ext cx="10515600" cy="4818857"/>
          </a:xfrm>
        </p:spPr>
        <p:txBody>
          <a:bodyPr anchor="ctr">
            <a:normAutofit fontScale="92500"/>
          </a:bodyPr>
          <a:lstStyle/>
          <a:p>
            <a:r>
              <a:rPr lang="en-US" sz="2800" dirty="0"/>
              <a:t>ORD will hold the Research Offices accountable for execution.</a:t>
            </a:r>
          </a:p>
          <a:p>
            <a:r>
              <a:rPr lang="en-US" sz="2800" dirty="0"/>
              <a:t>Research Offices should work closely with the investigators and Center administrative staff to ensure execution.</a:t>
            </a:r>
          </a:p>
          <a:p>
            <a:r>
              <a:rPr lang="en-US" sz="2800" dirty="0"/>
              <a:t>Centers need to notify Research Office staff when additional funding is requested or offered by ORD Services prior to accepting funds.</a:t>
            </a:r>
          </a:p>
          <a:p>
            <a:r>
              <a:rPr lang="en-US" sz="2800" dirty="0"/>
              <a:t>Research Office needs to determine how additional funding impacts carryover.</a:t>
            </a:r>
          </a:p>
          <a:p>
            <a:r>
              <a:rPr lang="en-US" sz="2800" dirty="0"/>
              <a:t>Review project start dates to ensure that execution can occur.  </a:t>
            </a:r>
          </a:p>
          <a:p>
            <a:pPr lvl="1"/>
            <a:r>
              <a:rPr lang="en-US" sz="2600" dirty="0"/>
              <a:t>Do not accept funding until investigator is on board or has on-board date</a:t>
            </a:r>
          </a:p>
        </p:txBody>
      </p:sp>
      <p:sp>
        <p:nvSpPr>
          <p:cNvPr id="4" name="Text Placeholder 3">
            <a:extLst>
              <a:ext uri="{FF2B5EF4-FFF2-40B4-BE49-F238E27FC236}">
                <a16:creationId xmlns:a16="http://schemas.microsoft.com/office/drawing/2014/main" id="{6E2506AA-EDB5-4588-B3C8-F5A274E6B15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65698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FED0-0C2C-48B8-91DE-1B6EE9B32379}"/>
              </a:ext>
            </a:extLst>
          </p:cNvPr>
          <p:cNvSpPr>
            <a:spLocks noGrp="1"/>
          </p:cNvSpPr>
          <p:nvPr>
            <p:ph type="title"/>
          </p:nvPr>
        </p:nvSpPr>
        <p:spPr/>
        <p:txBody>
          <a:bodyPr anchor="b">
            <a:normAutofit/>
          </a:bodyPr>
          <a:lstStyle/>
          <a:p>
            <a:pPr algn="l"/>
            <a:r>
              <a:rPr lang="en-US" sz="4000" dirty="0">
                <a:solidFill>
                  <a:srgbClr val="FFFFFF"/>
                </a:solidFill>
              </a:rPr>
              <a:t>Additional Reporting will continue in FY 22</a:t>
            </a:r>
          </a:p>
        </p:txBody>
      </p:sp>
      <p:sp>
        <p:nvSpPr>
          <p:cNvPr id="3" name="Content Placeholder 2">
            <a:extLst>
              <a:ext uri="{FF2B5EF4-FFF2-40B4-BE49-F238E27FC236}">
                <a16:creationId xmlns:a16="http://schemas.microsoft.com/office/drawing/2014/main" id="{D2F1B1BC-7162-4BB8-9E3B-83E7DCBEA8A9}"/>
              </a:ext>
            </a:extLst>
          </p:cNvPr>
          <p:cNvSpPr>
            <a:spLocks noGrp="1"/>
          </p:cNvSpPr>
          <p:nvPr>
            <p:ph idx="1"/>
          </p:nvPr>
        </p:nvSpPr>
        <p:spPr/>
        <p:txBody>
          <a:bodyPr anchor="ctr">
            <a:normAutofit/>
          </a:bodyPr>
          <a:lstStyle/>
          <a:p>
            <a:r>
              <a:rPr lang="en-US" sz="2800" dirty="0"/>
              <a:t>RAFT has been utilized by the field as an informational tool</a:t>
            </a:r>
          </a:p>
          <a:p>
            <a:r>
              <a:rPr lang="en-US" sz="2800" dirty="0"/>
              <a:t>Effective this year, expenditure execution field will be incorporated into RAFT </a:t>
            </a:r>
          </a:p>
          <a:p>
            <a:pPr lvl="1"/>
            <a:r>
              <a:rPr lang="en-US" sz="2800" dirty="0"/>
              <a:t>Each quarter cumulative FY expenditures will be reported into RAFT</a:t>
            </a:r>
          </a:p>
          <a:p>
            <a:pPr lvl="1"/>
            <a:r>
              <a:rPr lang="en-US" sz="2800" dirty="0"/>
              <a:t>This will be one lump sum per project – only CY funds reported</a:t>
            </a:r>
          </a:p>
          <a:p>
            <a:pPr lvl="1"/>
            <a:r>
              <a:rPr lang="en-US" sz="2800" dirty="0"/>
              <a:t>ORD will review to determine if projects are under executing and may request additional information</a:t>
            </a:r>
          </a:p>
          <a:p>
            <a:r>
              <a:rPr lang="en-US" sz="2800" dirty="0"/>
              <a:t>Research Offices will be the POC for these discussions.</a:t>
            </a:r>
          </a:p>
        </p:txBody>
      </p:sp>
      <p:sp>
        <p:nvSpPr>
          <p:cNvPr id="4" name="Text Placeholder 3">
            <a:extLst>
              <a:ext uri="{FF2B5EF4-FFF2-40B4-BE49-F238E27FC236}">
                <a16:creationId xmlns:a16="http://schemas.microsoft.com/office/drawing/2014/main" id="{B8D7ABC9-291E-4382-9C87-82F514AF436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36467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4A523-F9E1-4FDE-BEA2-97368E2019EA}"/>
              </a:ext>
            </a:extLst>
          </p:cNvPr>
          <p:cNvSpPr>
            <a:spLocks noGrp="1"/>
          </p:cNvSpPr>
          <p:nvPr>
            <p:ph type="title"/>
          </p:nvPr>
        </p:nvSpPr>
        <p:spPr>
          <a:xfrm>
            <a:off x="838200" y="313899"/>
            <a:ext cx="10515600" cy="1214650"/>
          </a:xfrm>
        </p:spPr>
        <p:txBody>
          <a:bodyPr anchor="b">
            <a:normAutofit fontScale="90000"/>
          </a:bodyPr>
          <a:lstStyle/>
          <a:p>
            <a:pPr algn="l" eaLnBrk="0" fontAlgn="base" hangingPunct="0">
              <a:spcAft>
                <a:spcPct val="0"/>
              </a:spcAft>
              <a:defRPr/>
            </a:pPr>
            <a:r>
              <a:rPr lang="en-US" sz="4000" dirty="0">
                <a:solidFill>
                  <a:srgbClr val="FFFFFF"/>
                </a:solidFill>
                <a:latin typeface="Calibri" panose="020F0502020204030204" pitchFamily="34" charset="0"/>
                <a:cs typeface="Calibri" panose="020F0502020204030204" pitchFamily="34" charset="0"/>
              </a:rPr>
              <a:t>ORD Expectations of the field</a:t>
            </a:r>
            <a:br>
              <a:rPr lang="en-US" sz="4000" dirty="0">
                <a:solidFill>
                  <a:srgbClr val="FFFFFF"/>
                </a:solidFill>
                <a:latin typeface="Calibri" panose="020F0502020204030204" pitchFamily="34" charset="0"/>
                <a:cs typeface="Calibri" panose="020F0502020204030204" pitchFamily="34" charset="0"/>
              </a:rPr>
            </a:br>
            <a:r>
              <a:rPr lang="en-US" sz="2800" b="1" i="1" dirty="0">
                <a:solidFill>
                  <a:srgbClr val="FFFFFF"/>
                </a:solidFill>
                <a:latin typeface="Book Antiqua" pitchFamily="18" charset="0"/>
              </a:rPr>
              <a:t> </a:t>
            </a:r>
            <a:br>
              <a:rPr lang="en-US" sz="2800" b="1" i="1" dirty="0">
                <a:solidFill>
                  <a:srgbClr val="FFFFFF"/>
                </a:solidFill>
                <a:latin typeface="Book Antiqua" pitchFamily="18" charset="0"/>
              </a:rPr>
            </a:br>
            <a:endParaRPr lang="en-US" sz="2800" dirty="0">
              <a:solidFill>
                <a:srgbClr val="FFFFFF"/>
              </a:solidFill>
            </a:endParaRPr>
          </a:p>
        </p:txBody>
      </p:sp>
      <p:sp>
        <p:nvSpPr>
          <p:cNvPr id="3" name="Content Placeholder 2">
            <a:extLst>
              <a:ext uri="{FF2B5EF4-FFF2-40B4-BE49-F238E27FC236}">
                <a16:creationId xmlns:a16="http://schemas.microsoft.com/office/drawing/2014/main" id="{B59BD8E6-5846-415C-9D96-D680F2931FAA}"/>
              </a:ext>
            </a:extLst>
          </p:cNvPr>
          <p:cNvSpPr>
            <a:spLocks noGrp="1"/>
          </p:cNvSpPr>
          <p:nvPr>
            <p:ph idx="1"/>
          </p:nvPr>
        </p:nvSpPr>
        <p:spPr/>
        <p:txBody>
          <a:bodyPr anchor="ctr">
            <a:normAutofit fontScale="92500" lnSpcReduction="20000"/>
          </a:bodyPr>
          <a:lstStyle/>
          <a:p>
            <a:pPr eaLnBrk="0" fontAlgn="base" hangingPunct="0">
              <a:spcBef>
                <a:spcPct val="0"/>
              </a:spcBef>
              <a:spcAft>
                <a:spcPct val="0"/>
              </a:spcAft>
            </a:pPr>
            <a:r>
              <a:rPr lang="en-US" sz="1900" b="1" dirty="0">
                <a:latin typeface="+mj-lt"/>
                <a:cs typeface="Arial" panose="020B0604020202020204" pitchFamily="34" charset="0"/>
              </a:rPr>
              <a:t>Honesty and Integrity</a:t>
            </a:r>
            <a:r>
              <a:rPr lang="en-US" sz="1900" dirty="0">
                <a:latin typeface="+mj-lt"/>
                <a:cs typeface="Arial" panose="020B0604020202020204" pitchFamily="34" charset="0"/>
              </a:rPr>
              <a:t>:  Once you lose that relationship, it is very hard to re-establish</a:t>
            </a:r>
          </a:p>
          <a:p>
            <a:pPr eaLnBrk="0" fontAlgn="base" hangingPunct="0">
              <a:spcBef>
                <a:spcPct val="0"/>
              </a:spcBef>
              <a:spcAft>
                <a:spcPct val="0"/>
              </a:spcAft>
            </a:pPr>
            <a:endParaRPr lang="en-US" sz="1900" dirty="0">
              <a:latin typeface="+mj-lt"/>
              <a:cs typeface="Arial" panose="020B0604020202020204" pitchFamily="34" charset="0"/>
            </a:endParaRPr>
          </a:p>
          <a:p>
            <a:pPr eaLnBrk="0" fontAlgn="base" hangingPunct="0">
              <a:spcBef>
                <a:spcPct val="0"/>
              </a:spcBef>
              <a:spcAft>
                <a:spcPct val="0"/>
              </a:spcAft>
            </a:pPr>
            <a:r>
              <a:rPr lang="en-US" sz="1900" dirty="0">
                <a:latin typeface="+mj-lt"/>
                <a:cs typeface="Arial" panose="020B0604020202020204" pitchFamily="34" charset="0"/>
              </a:rPr>
              <a:t>We expect you to </a:t>
            </a:r>
            <a:r>
              <a:rPr lang="en-US" sz="1900" b="1" dirty="0">
                <a:latin typeface="+mj-lt"/>
                <a:cs typeface="Arial" panose="020B0604020202020204" pitchFamily="34" charset="0"/>
              </a:rPr>
              <a:t>know the basics of fiscal law </a:t>
            </a:r>
            <a:r>
              <a:rPr lang="en-US" sz="1900" dirty="0">
                <a:latin typeface="+mj-lt"/>
                <a:cs typeface="Arial" panose="020B0604020202020204" pitchFamily="34" charset="0"/>
              </a:rPr>
              <a:t>and act accordingly.  Know Purpose, Time, and Amount (PTA);  You have dollars given to you for a specific purpose to be obligated during a particular time not to exceed a certain amount.</a:t>
            </a:r>
          </a:p>
          <a:p>
            <a:pPr eaLnBrk="0" fontAlgn="base" hangingPunct="0">
              <a:spcBef>
                <a:spcPct val="0"/>
              </a:spcBef>
              <a:spcAft>
                <a:spcPct val="0"/>
              </a:spcAft>
            </a:pPr>
            <a:endParaRPr lang="en-US" sz="1900" dirty="0">
              <a:latin typeface="+mj-lt"/>
              <a:cs typeface="Arial" panose="020B0604020202020204" pitchFamily="34" charset="0"/>
            </a:endParaRPr>
          </a:p>
          <a:p>
            <a:pPr eaLnBrk="0" fontAlgn="base" hangingPunct="0">
              <a:spcBef>
                <a:spcPct val="0"/>
              </a:spcBef>
              <a:spcAft>
                <a:spcPct val="0"/>
              </a:spcAft>
            </a:pPr>
            <a:r>
              <a:rPr lang="en-US" sz="1900" b="1" dirty="0">
                <a:latin typeface="+mj-lt"/>
                <a:cs typeface="Arial" panose="020B0604020202020204" pitchFamily="34" charset="0"/>
              </a:rPr>
              <a:t>Return money in a timely manner</a:t>
            </a:r>
          </a:p>
          <a:p>
            <a:pPr eaLnBrk="0" fontAlgn="base" hangingPunct="0">
              <a:spcBef>
                <a:spcPct val="0"/>
              </a:spcBef>
              <a:spcAft>
                <a:spcPct val="0"/>
              </a:spcAft>
            </a:pPr>
            <a:endParaRPr lang="en-US" sz="1900" b="1" dirty="0">
              <a:latin typeface="+mj-lt"/>
              <a:cs typeface="Arial" panose="020B0604020202020204" pitchFamily="34" charset="0"/>
            </a:endParaRPr>
          </a:p>
          <a:p>
            <a:pPr eaLnBrk="0" fontAlgn="base" hangingPunct="0">
              <a:spcBef>
                <a:spcPct val="0"/>
              </a:spcBef>
              <a:spcAft>
                <a:spcPct val="0"/>
              </a:spcAft>
            </a:pPr>
            <a:r>
              <a:rPr lang="en-US" sz="1900" dirty="0">
                <a:latin typeface="+mj-lt"/>
                <a:cs typeface="Arial" panose="020B0604020202020204" pitchFamily="34" charset="0"/>
              </a:rPr>
              <a:t>We try to have </a:t>
            </a:r>
            <a:r>
              <a:rPr lang="en-US" sz="1900" b="1" dirty="0">
                <a:latin typeface="+mj-lt"/>
                <a:cs typeface="Arial" panose="020B0604020202020204" pitchFamily="34" charset="0"/>
              </a:rPr>
              <a:t>open communications </a:t>
            </a:r>
            <a:r>
              <a:rPr lang="en-US" sz="1900" dirty="0">
                <a:latin typeface="+mj-lt"/>
                <a:cs typeface="Arial" panose="020B0604020202020204" pitchFamily="34" charset="0"/>
              </a:rPr>
              <a:t>with the field.  We will attempt to answer your questions as quickly as we can.  When we ask for information, we expect a response.</a:t>
            </a:r>
          </a:p>
          <a:p>
            <a:pPr eaLnBrk="0" fontAlgn="base" hangingPunct="0">
              <a:spcBef>
                <a:spcPct val="0"/>
              </a:spcBef>
              <a:spcAft>
                <a:spcPct val="0"/>
              </a:spcAft>
            </a:pPr>
            <a:endParaRPr lang="en-US" sz="1900" dirty="0">
              <a:latin typeface="+mj-lt"/>
              <a:cs typeface="Arial" panose="020B0604020202020204" pitchFamily="34" charset="0"/>
            </a:endParaRPr>
          </a:p>
          <a:p>
            <a:pPr eaLnBrk="0" fontAlgn="base" hangingPunct="0">
              <a:spcBef>
                <a:spcPct val="0"/>
              </a:spcBef>
              <a:spcAft>
                <a:spcPct val="0"/>
              </a:spcAft>
            </a:pPr>
            <a:r>
              <a:rPr lang="en-US" sz="1900" dirty="0">
                <a:latin typeface="+mj-lt"/>
                <a:cs typeface="Arial" panose="020B0604020202020204" pitchFamily="34" charset="0"/>
              </a:rPr>
              <a:t>ORD has tried to foster a closer relationship with your VISN CFOs.  We understand the dynamics of working with over 100 different fiscal offices and officers.  We will try to give you information and guidance to help you in this relationship.  Bottom line however is that your local CFO will dictate various interpretations of policy and regulation.  We encourage you to build a trusting and supportive relationship with this individual.</a:t>
            </a:r>
          </a:p>
          <a:p>
            <a:pPr eaLnBrk="0" fontAlgn="base" hangingPunct="0">
              <a:spcBef>
                <a:spcPct val="0"/>
              </a:spcBef>
              <a:spcAft>
                <a:spcPct val="0"/>
              </a:spcAft>
            </a:pPr>
            <a:endParaRPr lang="en-US" sz="1900" dirty="0">
              <a:latin typeface="+mj-lt"/>
              <a:cs typeface="Arial" panose="020B0604020202020204" pitchFamily="34" charset="0"/>
            </a:endParaRPr>
          </a:p>
          <a:p>
            <a:pPr eaLnBrk="0" fontAlgn="base" hangingPunct="0">
              <a:spcBef>
                <a:spcPct val="0"/>
              </a:spcBef>
              <a:spcAft>
                <a:spcPct val="0"/>
              </a:spcAft>
            </a:pPr>
            <a:r>
              <a:rPr lang="en-US" sz="1900" dirty="0">
                <a:latin typeface="+mj-lt"/>
                <a:cs typeface="Arial" panose="020B0604020202020204" pitchFamily="34" charset="0"/>
              </a:rPr>
              <a:t>No matter what we say today, we try to never forget you folks must implement – </a:t>
            </a:r>
            <a:r>
              <a:rPr lang="en-US" sz="1900" b="1" dirty="0">
                <a:solidFill>
                  <a:srgbClr val="FF0000"/>
                </a:solidFill>
                <a:latin typeface="+mj-lt"/>
                <a:cs typeface="Arial" panose="020B0604020202020204" pitchFamily="34" charset="0"/>
              </a:rPr>
              <a:t>you are where the rubber meets the road</a:t>
            </a:r>
          </a:p>
          <a:p>
            <a:endParaRPr lang="en-US" sz="1600" dirty="0"/>
          </a:p>
        </p:txBody>
      </p:sp>
      <p:sp>
        <p:nvSpPr>
          <p:cNvPr id="4" name="Text Placeholder 3">
            <a:extLst>
              <a:ext uri="{FF2B5EF4-FFF2-40B4-BE49-F238E27FC236}">
                <a16:creationId xmlns:a16="http://schemas.microsoft.com/office/drawing/2014/main" id="{50D40D3F-B386-4DC7-9B59-B954C070130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7894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C11E-D2B4-4D73-9972-67F707D16F44}"/>
              </a:ext>
            </a:extLst>
          </p:cNvPr>
          <p:cNvSpPr>
            <a:spLocks noGrp="1"/>
          </p:cNvSpPr>
          <p:nvPr>
            <p:ph type="title"/>
          </p:nvPr>
        </p:nvSpPr>
        <p:spPr/>
        <p:txBody>
          <a:bodyPr anchor="b">
            <a:normAutofit/>
          </a:bodyPr>
          <a:lstStyle/>
          <a:p>
            <a:pPr algn="l"/>
            <a:r>
              <a:rPr lang="en-US" sz="4000" dirty="0">
                <a:solidFill>
                  <a:srgbClr val="FFFFFF"/>
                </a:solidFill>
              </a:rPr>
              <a:t>Fiscal Philosophy and Guidance</a:t>
            </a:r>
          </a:p>
        </p:txBody>
      </p:sp>
      <p:sp>
        <p:nvSpPr>
          <p:cNvPr id="3" name="Content Placeholder 2">
            <a:extLst>
              <a:ext uri="{FF2B5EF4-FFF2-40B4-BE49-F238E27FC236}">
                <a16:creationId xmlns:a16="http://schemas.microsoft.com/office/drawing/2014/main" id="{1715A1CC-FF8D-456C-BBDE-F95EEA341855}"/>
              </a:ext>
            </a:extLst>
          </p:cNvPr>
          <p:cNvSpPr>
            <a:spLocks noGrp="1"/>
          </p:cNvSpPr>
          <p:nvPr>
            <p:ph idx="1"/>
          </p:nvPr>
        </p:nvSpPr>
        <p:spPr/>
        <p:txBody>
          <a:bodyPr anchor="ctr">
            <a:normAutofit lnSpcReduction="10000"/>
          </a:bodyPr>
          <a:lstStyle/>
          <a:p>
            <a:pPr eaLnBrk="0" fontAlgn="base" hangingPunct="0">
              <a:spcBef>
                <a:spcPct val="0"/>
              </a:spcBef>
              <a:spcAft>
                <a:spcPct val="0"/>
              </a:spcAft>
            </a:pPr>
            <a:r>
              <a:rPr lang="en-US" sz="2000" dirty="0">
                <a:latin typeface="+mj-lt"/>
              </a:rPr>
              <a:t>The goal is to provide the field only dollars that are needed and executable during a particular fiscal year.</a:t>
            </a:r>
          </a:p>
          <a:p>
            <a:pPr eaLnBrk="0" fontAlgn="base" hangingPunct="0">
              <a:spcBef>
                <a:spcPct val="0"/>
              </a:spcBef>
              <a:spcAft>
                <a:spcPct val="0"/>
              </a:spcAft>
            </a:pPr>
            <a:endParaRPr lang="en-US" sz="2000" dirty="0">
              <a:latin typeface="+mj-lt"/>
            </a:endParaRPr>
          </a:p>
          <a:p>
            <a:pPr eaLnBrk="0" fontAlgn="base" hangingPunct="0">
              <a:spcBef>
                <a:spcPct val="0"/>
              </a:spcBef>
              <a:spcAft>
                <a:spcPct val="0"/>
              </a:spcAft>
            </a:pPr>
            <a:r>
              <a:rPr lang="en-US" sz="2000" dirty="0">
                <a:latin typeface="+mj-lt"/>
              </a:rPr>
              <a:t>Slowly work to realign your service contracts to have a period of performance that doesn’t start in the 1</a:t>
            </a:r>
            <a:r>
              <a:rPr lang="en-US" sz="2000" baseline="30000" dirty="0">
                <a:latin typeface="+mj-lt"/>
              </a:rPr>
              <a:t>st</a:t>
            </a:r>
            <a:r>
              <a:rPr lang="en-US" sz="2000" dirty="0">
                <a:latin typeface="+mj-lt"/>
              </a:rPr>
              <a:t> Quarter of the Fiscal Year.</a:t>
            </a:r>
          </a:p>
          <a:p>
            <a:pPr eaLnBrk="0" fontAlgn="base" hangingPunct="0">
              <a:spcBef>
                <a:spcPct val="0"/>
              </a:spcBef>
              <a:spcAft>
                <a:spcPct val="0"/>
              </a:spcAft>
            </a:pPr>
            <a:endParaRPr lang="en-US" sz="2000" dirty="0">
              <a:latin typeface="+mj-lt"/>
            </a:endParaRPr>
          </a:p>
          <a:p>
            <a:pPr eaLnBrk="0" fontAlgn="base" hangingPunct="0">
              <a:spcBef>
                <a:spcPct val="0"/>
              </a:spcBef>
              <a:spcAft>
                <a:spcPct val="0"/>
              </a:spcAft>
            </a:pPr>
            <a:r>
              <a:rPr lang="en-US" sz="2000" dirty="0">
                <a:latin typeface="+mj-lt"/>
              </a:rPr>
              <a:t>Process appropriate Interagency Agreements through FSC per their guidance.  Actual collection and processing of the IPAC will be done at the station level. </a:t>
            </a:r>
          </a:p>
          <a:p>
            <a:pPr eaLnBrk="0" fontAlgn="base" hangingPunct="0">
              <a:spcBef>
                <a:spcPct val="0"/>
              </a:spcBef>
              <a:spcAft>
                <a:spcPct val="0"/>
              </a:spcAft>
            </a:pPr>
            <a:endParaRPr lang="en-US" sz="2000" dirty="0">
              <a:latin typeface="+mj-lt"/>
            </a:endParaRPr>
          </a:p>
          <a:p>
            <a:pPr eaLnBrk="0" fontAlgn="base" hangingPunct="0">
              <a:spcBef>
                <a:spcPct val="0"/>
              </a:spcBef>
              <a:spcAft>
                <a:spcPct val="0"/>
              </a:spcAft>
            </a:pPr>
            <a:r>
              <a:rPr lang="en-US" sz="2000" dirty="0">
                <a:latin typeface="+mj-lt"/>
              </a:rPr>
              <a:t>Do not mix research appropriation and medical service appropriation for same mission/requirement</a:t>
            </a:r>
          </a:p>
          <a:p>
            <a:pPr eaLnBrk="0" fontAlgn="base" hangingPunct="0">
              <a:spcBef>
                <a:spcPct val="0"/>
              </a:spcBef>
              <a:spcAft>
                <a:spcPct val="0"/>
              </a:spcAft>
            </a:pPr>
            <a:endParaRPr lang="en-US" sz="2000" dirty="0">
              <a:latin typeface="+mj-lt"/>
            </a:endParaRPr>
          </a:p>
          <a:p>
            <a:pPr eaLnBrk="0" fontAlgn="base" hangingPunct="0">
              <a:spcBef>
                <a:spcPct val="0"/>
              </a:spcBef>
              <a:spcAft>
                <a:spcPct val="0"/>
              </a:spcAft>
            </a:pPr>
            <a:r>
              <a:rPr lang="en-US" sz="2000" dirty="0">
                <a:latin typeface="+mj-lt"/>
              </a:rPr>
              <a:t>ORD offers </a:t>
            </a:r>
            <a:r>
              <a:rPr lang="en-US" sz="2000" dirty="0" err="1">
                <a:latin typeface="+mj-lt"/>
              </a:rPr>
              <a:t>WinRMS</a:t>
            </a:r>
            <a:r>
              <a:rPr lang="en-US" sz="2000" dirty="0">
                <a:latin typeface="+mj-lt"/>
              </a:rPr>
              <a:t> as a local fiscal management tool that drills down to the project level.  Though not currently mandated, I highly encourage you to learn and use this package for your local management.</a:t>
            </a:r>
          </a:p>
          <a:p>
            <a:endParaRPr lang="en-US" sz="2000" dirty="0"/>
          </a:p>
        </p:txBody>
      </p:sp>
      <p:sp>
        <p:nvSpPr>
          <p:cNvPr id="4" name="Text Placeholder 3">
            <a:extLst>
              <a:ext uri="{FF2B5EF4-FFF2-40B4-BE49-F238E27FC236}">
                <a16:creationId xmlns:a16="http://schemas.microsoft.com/office/drawing/2014/main" id="{7071CF8D-0A79-4E20-812D-64C71ADC5EA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1078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41CF-F7E9-480C-AB7C-78454F4D52DD}"/>
              </a:ext>
            </a:extLst>
          </p:cNvPr>
          <p:cNvSpPr>
            <a:spLocks noGrp="1"/>
          </p:cNvSpPr>
          <p:nvPr>
            <p:ph type="title"/>
          </p:nvPr>
        </p:nvSpPr>
        <p:spPr>
          <a:xfrm>
            <a:off x="838200" y="385462"/>
            <a:ext cx="10515600" cy="752929"/>
          </a:xfrm>
        </p:spPr>
        <p:txBody>
          <a:bodyPr anchor="b">
            <a:normAutofit fontScale="90000"/>
          </a:bodyPr>
          <a:lstStyle/>
          <a:p>
            <a:pPr algn="l"/>
            <a:r>
              <a:rPr lang="en-US" sz="4000" dirty="0">
                <a:solidFill>
                  <a:srgbClr val="FFFFFF"/>
                </a:solidFill>
              </a:rPr>
              <a:t>Today ‘s presentation</a:t>
            </a:r>
            <a:br>
              <a:rPr lang="en-US" sz="4000" dirty="0">
                <a:solidFill>
                  <a:srgbClr val="FFFFFF"/>
                </a:solidFill>
              </a:rPr>
            </a:br>
            <a:r>
              <a:rPr lang="en-US" sz="4000" dirty="0">
                <a:solidFill>
                  <a:srgbClr val="FFFFFF"/>
                </a:solidFill>
              </a:rPr>
              <a:t> </a:t>
            </a:r>
          </a:p>
        </p:txBody>
      </p:sp>
      <p:sp>
        <p:nvSpPr>
          <p:cNvPr id="3" name="Content Placeholder 2">
            <a:extLst>
              <a:ext uri="{FF2B5EF4-FFF2-40B4-BE49-F238E27FC236}">
                <a16:creationId xmlns:a16="http://schemas.microsoft.com/office/drawing/2014/main" id="{C329162B-4289-4650-95F6-31E39BB3A59E}"/>
              </a:ext>
            </a:extLst>
          </p:cNvPr>
          <p:cNvSpPr>
            <a:spLocks noGrp="1"/>
          </p:cNvSpPr>
          <p:nvPr>
            <p:ph idx="1"/>
          </p:nvPr>
        </p:nvSpPr>
        <p:spPr/>
        <p:txBody>
          <a:bodyPr anchor="ctr">
            <a:normAutofit/>
          </a:bodyPr>
          <a:lstStyle/>
          <a:p>
            <a:pPr marL="1143000" fontAlgn="ctr">
              <a:spcBef>
                <a:spcPts val="0"/>
              </a:spcBef>
            </a:pPr>
            <a:r>
              <a:rPr lang="en-US" sz="3200" dirty="0">
                <a:latin typeface="Calibri" panose="020F0502020204030204" pitchFamily="34" charset="0"/>
                <a:ea typeface="Calibri" panose="020F0502020204030204" pitchFamily="34" charset="0"/>
              </a:rPr>
              <a:t>RAFT Expenditure Report</a:t>
            </a:r>
          </a:p>
          <a:p>
            <a:pPr marL="1143000" marR="0" fontAlgn="ctr">
              <a:spcBef>
                <a:spcPts val="0"/>
              </a:spcBef>
              <a:spcAft>
                <a:spcPts val="0"/>
              </a:spcAft>
            </a:pPr>
            <a:r>
              <a:rPr lang="en-US" sz="3200" dirty="0">
                <a:effectLst/>
                <a:latin typeface="Calibri" panose="020F0502020204030204" pitchFamily="34" charset="0"/>
                <a:ea typeface="Calibri" panose="020F0502020204030204" pitchFamily="34" charset="0"/>
              </a:rPr>
              <a:t>Understand ORD expectations for the use of BFY 21/22 funds</a:t>
            </a:r>
          </a:p>
          <a:p>
            <a:pPr marL="1143000" marR="0" fontAlgn="ctr">
              <a:spcBef>
                <a:spcPts val="0"/>
              </a:spcBef>
              <a:spcAft>
                <a:spcPts val="0"/>
              </a:spcAft>
            </a:pPr>
            <a:r>
              <a:rPr lang="en-US" sz="3200" dirty="0">
                <a:effectLst/>
                <a:latin typeface="Calibri" panose="020F0502020204030204" pitchFamily="34" charset="0"/>
                <a:ea typeface="Calibri" panose="020F0502020204030204" pitchFamily="34" charset="0"/>
              </a:rPr>
              <a:t>Understand ORD expectation for managing FY </a:t>
            </a:r>
            <a:r>
              <a:rPr lang="en-US" sz="3200" dirty="0">
                <a:latin typeface="Calibri" panose="020F0502020204030204" pitchFamily="34" charset="0"/>
                <a:ea typeface="Calibri" panose="020F0502020204030204" pitchFamily="34" charset="0"/>
              </a:rPr>
              <a:t>22/23 funds</a:t>
            </a:r>
          </a:p>
          <a:p>
            <a:pPr marL="1143000" fontAlgn="ctr">
              <a:spcBef>
                <a:spcPts val="0"/>
              </a:spcBef>
            </a:pPr>
            <a:r>
              <a:rPr lang="en-US" sz="3200" dirty="0">
                <a:latin typeface="Calibri" panose="020F0502020204030204" pitchFamily="34" charset="0"/>
                <a:ea typeface="Calibri" panose="020F0502020204030204" pitchFamily="34" charset="0"/>
              </a:rPr>
              <a:t>Current status of FY 22 Budget</a:t>
            </a:r>
          </a:p>
          <a:p>
            <a:pPr marL="1143000" marR="0" fontAlgn="ctr">
              <a:spcBef>
                <a:spcPts val="0"/>
              </a:spcBef>
              <a:spcAft>
                <a:spcPts val="0"/>
              </a:spcAft>
            </a:pPr>
            <a:r>
              <a:rPr lang="en-US" sz="3200" dirty="0">
                <a:latin typeface="Calibri" panose="020F0502020204030204" pitchFamily="34" charset="0"/>
                <a:ea typeface="Calibri" panose="020F0502020204030204" pitchFamily="34" charset="0"/>
              </a:rPr>
              <a:t>Details and tips on how to Close out FY 21 and open FY22</a:t>
            </a:r>
            <a:endParaRPr lang="en-US" sz="3200" dirty="0">
              <a:effectLst/>
              <a:latin typeface="Calibri" panose="020F0502020204030204" pitchFamily="34" charset="0"/>
              <a:ea typeface="Calibri" panose="020F0502020204030204" pitchFamily="34" charset="0"/>
            </a:endParaRPr>
          </a:p>
          <a:p>
            <a:pPr lvl="1"/>
            <a:endParaRPr lang="en-US" sz="2000" dirty="0"/>
          </a:p>
        </p:txBody>
      </p:sp>
      <p:sp>
        <p:nvSpPr>
          <p:cNvPr id="4" name="Text Placeholder 3">
            <a:extLst>
              <a:ext uri="{FF2B5EF4-FFF2-40B4-BE49-F238E27FC236}">
                <a16:creationId xmlns:a16="http://schemas.microsoft.com/office/drawing/2014/main" id="{2E909B83-AE9A-4269-8AC8-1868B1ED6DA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12074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0201208_VA PPT Presentation Training_V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674CFC73-BF36-4D7E-AE60-D8966577A89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18731525-1082-44B3-8D7A-902E0826DFDD}"/>
    </a:ext>
  </a:extLst>
</a:theme>
</file>

<file path=ppt/theme/theme3.xml><?xml version="1.0" encoding="utf-8"?>
<a:theme xmlns:a="http://schemas.openxmlformats.org/drawingml/2006/main" name="1_20201208_VA PPT Presentation Training_V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C01FE07-9AA0-481A-A031-B96D68AEBA18}" vid="{A05CEC6B-94EA-42A3-897E-98ACC6FAA9DB}"/>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674CFC73-BF36-4D7E-AE60-D8966577A898}"/>
    </a:ext>
  </a:extLst>
</a:theme>
</file>

<file path=ppt/theme/theme5.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7" ma:contentTypeDescription="Create a new document." ma:contentTypeScope="" ma:versionID="6108ce84cded1af1e750244da0ba69a7">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9eef8a0d4140b03f30e5f6db0a9a6c63"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DF028-CA08-4D47-8F33-65E622BA5D45}">
  <ds:schemaRefs>
    <ds:schemaRef ds:uri="http://schemas.microsoft.com/office/2006/metadata/properties"/>
    <ds:schemaRef ds:uri="http://schemas.microsoft.com/office/2006/documentManagement/types"/>
    <ds:schemaRef ds:uri="http://purl.org/dc/elements/1.1/"/>
    <ds:schemaRef ds:uri="http://schemas.microsoft.com/sharepoint/v3"/>
    <ds:schemaRef ds:uri="http://schemas.openxmlformats.org/package/2006/metadata/core-properties"/>
    <ds:schemaRef ds:uri="http://purl.org/dc/terms/"/>
    <ds:schemaRef ds:uri="http://schemas.microsoft.com/office/infopath/2007/PartnerControls"/>
    <ds:schemaRef ds:uri="http://purl.org/dc/dcmitype/"/>
    <ds:schemaRef ds:uri="77dce447-0566-47ff-8c07-c9b85fda5322"/>
    <ds:schemaRef ds:uri="b3b97a4c-43ac-46e7-9970-904f1e1efc09"/>
    <ds:schemaRef ds:uri="http://www.w3.org/XML/1998/namespace"/>
  </ds:schemaRefs>
</ds:datastoreItem>
</file>

<file path=customXml/itemProps2.xml><?xml version="1.0" encoding="utf-8"?>
<ds:datastoreItem xmlns:ds="http://schemas.openxmlformats.org/officeDocument/2006/customXml" ds:itemID="{4FBDDAA8-2E7A-40FE-86D0-6A1581582570}">
  <ds:schemaRefs>
    <ds:schemaRef ds:uri="http://schemas.microsoft.com/sharepoint/v3/contenttype/forms"/>
  </ds:schemaRefs>
</ds:datastoreItem>
</file>

<file path=customXml/itemProps3.xml><?xml version="1.0" encoding="utf-8"?>
<ds:datastoreItem xmlns:ds="http://schemas.openxmlformats.org/officeDocument/2006/customXml" ds:itemID="{06074AD8-B061-478E-B142-B155AB4676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20201208_VA PPT Presentation Training_VS</Template>
  <TotalTime>957</TotalTime>
  <Words>3273</Words>
  <Application>Microsoft Office PowerPoint</Application>
  <PresentationFormat>Widescreen</PresentationFormat>
  <Paragraphs>329</Paragraphs>
  <Slides>43</Slides>
  <Notes>0</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43</vt:i4>
      </vt:variant>
    </vt:vector>
  </HeadingPairs>
  <TitlesOfParts>
    <vt:vector size="57" baseType="lpstr">
      <vt:lpstr>Arial</vt:lpstr>
      <vt:lpstr>Book Antiqua</vt:lpstr>
      <vt:lpstr>Calibri</vt:lpstr>
      <vt:lpstr>Calibri Light</vt:lpstr>
      <vt:lpstr>Courier New</vt:lpstr>
      <vt:lpstr>Symbol</vt:lpstr>
      <vt:lpstr>Times New Roman</vt:lpstr>
      <vt:lpstr>Wingdings</vt:lpstr>
      <vt:lpstr>20201208_VA PPT Presentation Training_VS</vt:lpstr>
      <vt:lpstr>1_Office Theme</vt:lpstr>
      <vt:lpstr>1_20201208_VA PPT Presentation Training_VS</vt:lpstr>
      <vt:lpstr>Office Theme</vt:lpstr>
      <vt:lpstr>VA1</vt:lpstr>
      <vt:lpstr>think-cell Slide</vt:lpstr>
      <vt:lpstr>Research Budget Training – Session 4</vt:lpstr>
      <vt:lpstr>Commitment to the Enterprise</vt:lpstr>
      <vt:lpstr>Prior Trainings</vt:lpstr>
      <vt:lpstr>How do we go about this</vt:lpstr>
      <vt:lpstr>The Money Cycle Responsibilities</vt:lpstr>
      <vt:lpstr>Additional Reporting will continue in FY 22</vt:lpstr>
      <vt:lpstr>ORD Expectations of the field   </vt:lpstr>
      <vt:lpstr>Fiscal Philosophy and Guidance</vt:lpstr>
      <vt:lpstr>Today ‘s presentation  </vt:lpstr>
      <vt:lpstr>RAFT Expenditure Report</vt:lpstr>
      <vt:lpstr>Current Status of 21/22 Funds </vt:lpstr>
      <vt:lpstr>Rules of engagement for FY 22 PY Funds</vt:lpstr>
      <vt:lpstr>Plans – Required for &gt;4%</vt:lpstr>
      <vt:lpstr>Sharepoint site – Overall </vt:lpstr>
      <vt:lpstr>Sharepoint site – by Service ID</vt:lpstr>
      <vt:lpstr>Guidelines </vt:lpstr>
      <vt:lpstr>So what will happen January 15, 2022 </vt:lpstr>
      <vt:lpstr>Reimbursable funding</vt:lpstr>
      <vt:lpstr>What is the status of the FY 22 Budget</vt:lpstr>
      <vt:lpstr>FY 22 Current Year Funding (assuming we are under CR)</vt:lpstr>
      <vt:lpstr>Closing and Opening the Year Tips</vt:lpstr>
      <vt:lpstr>Final Balance of Salary FCPs</vt:lpstr>
      <vt:lpstr>PowerPoint Presentation</vt:lpstr>
      <vt:lpstr>WinRMS Accrual Report</vt:lpstr>
      <vt:lpstr>Pay Period 20 Split </vt:lpstr>
      <vt:lpstr>Pay Period 20 Split (cont)</vt:lpstr>
      <vt:lpstr>How do you use this information to balance?</vt:lpstr>
      <vt:lpstr>How do you use this information to Balance?</vt:lpstr>
      <vt:lpstr>How do you use this information to balance?</vt:lpstr>
      <vt:lpstr>Manual Entry of Adjustment</vt:lpstr>
      <vt:lpstr>Final Balance of All Other FCPs</vt:lpstr>
      <vt:lpstr>Final Balance of All Other FCPs </vt:lpstr>
      <vt:lpstr>Setting up New Fiscal Year</vt:lpstr>
      <vt:lpstr>Setting up New Fiscal Year (Cont)</vt:lpstr>
      <vt:lpstr>Setting up New Fiscal Year - Prior Year Balances</vt:lpstr>
      <vt:lpstr>Setting up New Fiscal Year – Current Year FCPs</vt:lpstr>
      <vt:lpstr>Setting up New Fiscal Year – Current Year FCPs</vt:lpstr>
      <vt:lpstr>Allocation and Distribution </vt:lpstr>
      <vt:lpstr>Allocation and Distribution </vt:lpstr>
      <vt:lpstr>Best Practices – Prior Year All Other FCPs</vt:lpstr>
      <vt:lpstr>Expectations</vt:lpstr>
      <vt:lpstr>Availability of Recording</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the Year and Opening the Year:  FY 21 Expenditure Reports, FY 22 Execution and Expectations</dc:title>
  <dc:subject>Closing the Year and Opening the Year:  FY 21 Expenditure Reports, FY 22 Execution and Expectations</dc:subject>
  <dc:creator>Laracuente, Antonio J</dc:creator>
  <cp:keywords>Closing the Year and Opening the Year:  FY 21 Expenditure Reports, FY 22 Execution and Expectations</cp:keywords>
  <cp:lastModifiedBy>Portia</cp:lastModifiedBy>
  <cp:revision>64</cp:revision>
  <dcterms:created xsi:type="dcterms:W3CDTF">2021-01-31T00:11:49Z</dcterms:created>
  <dcterms:modified xsi:type="dcterms:W3CDTF">2021-10-12T18:04:48Z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